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1" r:id="rId11"/>
    <p:sldId id="264" r:id="rId12"/>
    <p:sldId id="268" r:id="rId13"/>
    <p:sldId id="265" r:id="rId14"/>
    <p:sldId id="266" r:id="rId15"/>
    <p:sldId id="267" r:id="rId16"/>
    <p:sldId id="269" r:id="rId17"/>
    <p:sldId id="270" r:id="rId1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1EDA-9B7B-4B55-B4A2-6F447E4EC13B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5DC2-EB63-42E2-B413-23B1E00979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514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1EDA-9B7B-4B55-B4A2-6F447E4EC13B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5DC2-EB63-42E2-B413-23B1E00979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3545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1EDA-9B7B-4B55-B4A2-6F447E4EC13B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5DC2-EB63-42E2-B413-23B1E00979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836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1EDA-9B7B-4B55-B4A2-6F447E4EC13B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5DC2-EB63-42E2-B413-23B1E00979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0456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1EDA-9B7B-4B55-B4A2-6F447E4EC13B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5DC2-EB63-42E2-B413-23B1E00979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6632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1EDA-9B7B-4B55-B4A2-6F447E4EC13B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5DC2-EB63-42E2-B413-23B1E00979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645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1EDA-9B7B-4B55-B4A2-6F447E4EC13B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5DC2-EB63-42E2-B413-23B1E00979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397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1EDA-9B7B-4B55-B4A2-6F447E4EC13B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5DC2-EB63-42E2-B413-23B1E00979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156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1EDA-9B7B-4B55-B4A2-6F447E4EC13B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5DC2-EB63-42E2-B413-23B1E00979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383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1EDA-9B7B-4B55-B4A2-6F447E4EC13B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5DC2-EB63-42E2-B413-23B1E00979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8396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1EDA-9B7B-4B55-B4A2-6F447E4EC13B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E5DC2-EB63-42E2-B413-23B1E00979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56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F1EDA-9B7B-4B55-B4A2-6F447E4EC13B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E5DC2-EB63-42E2-B413-23B1E00979A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4259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/>
              <a:t>MREŽE 1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229565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c.ims.hr/informaticke_mreze/vlsm/ip_address_rang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221" y="625934"/>
            <a:ext cx="10574200" cy="542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336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753979"/>
            <a:ext cx="10515600" cy="5422984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KABLOVI ZA MREŽU: UTP 4 PARICE ILI 8 ŽICA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KONEKTOR=RJ45 (KATEGORIJE 1,2,3,4,5,5E,6)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KABLOVI ZA TELEFON: 2 PARICE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KONEKTOR=RJ11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KRIMPANJE</a:t>
            </a:r>
          </a:p>
          <a:p>
            <a:pPr marL="0" indent="0">
              <a:buNone/>
            </a:pPr>
            <a:r>
              <a:rPr lang="hr-HR" dirty="0" smtClean="0"/>
              <a:t>DOMET 100 M.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100" name="Picture 4" descr="http://www.groundcontrol.com/galileo/images/RJ-45_Crossover_Ethernet_Cab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575" y="3140242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syringepumppro.com/images/rj116p4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8733" y="465221"/>
            <a:ext cx="2229852" cy="1672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48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558372"/>
              </p:ext>
            </p:extLst>
          </p:nvPr>
        </p:nvGraphicFramePr>
        <p:xfrm>
          <a:off x="2405192" y="494131"/>
          <a:ext cx="6305670" cy="5473531"/>
        </p:xfrm>
        <a:graphic>
          <a:graphicData uri="http://schemas.openxmlformats.org/drawingml/2006/table">
            <a:tbl>
              <a:tblPr/>
              <a:tblGrid>
                <a:gridCol w="3152835"/>
                <a:gridCol w="3152835"/>
              </a:tblGrid>
              <a:tr h="697081">
                <a:tc>
                  <a:txBody>
                    <a:bodyPr/>
                    <a:lstStyle/>
                    <a:p>
                      <a:pPr algn="l"/>
                      <a:r>
                        <a:rPr lang="hr-H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1 </a:t>
                      </a:r>
                      <a:b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hr-HR" sz="1500" b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88" marR="122965" marT="40988" marB="4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Omogućava </a:t>
                      </a:r>
                      <a:r>
                        <a:rPr lang="pt-B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pr</a:t>
                      </a:r>
                      <a:r>
                        <a:rPr lang="hr-HR" sz="1500" b="0" u="none" strike="noStrike" dirty="0" err="1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ij</a:t>
                      </a:r>
                      <a:r>
                        <a:rPr lang="pt-B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enos </a:t>
                      </a:r>
                      <a:r>
                        <a:rPr lang="pt-B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govora i faks poruka</a:t>
                      </a:r>
                    </a:p>
                  </a:txBody>
                  <a:tcPr marL="40988" marR="122965" marT="40988" marB="4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7081">
                <a:tc>
                  <a:txBody>
                    <a:bodyPr/>
                    <a:lstStyle/>
                    <a:p>
                      <a:pPr algn="l" fontAlgn="t"/>
                      <a:r>
                        <a:rPr lang="hr-H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2 </a:t>
                      </a:r>
                      <a:b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hr-HR" sz="1500" b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88" marR="122965" marT="40988" marB="4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Omogućava </a:t>
                      </a:r>
                      <a:r>
                        <a:rPr lang="hr-H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prijenos </a:t>
                      </a:r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podataka do 4Mbps</a:t>
                      </a:r>
                    </a:p>
                  </a:txBody>
                  <a:tcPr marL="40988" marR="122965" marT="40988" marB="4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7081">
                <a:tc>
                  <a:txBody>
                    <a:bodyPr/>
                    <a:lstStyle/>
                    <a:p>
                      <a:pPr algn="l" fontAlgn="t"/>
                      <a:r>
                        <a:rPr lang="hr-H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K</a:t>
                      </a:r>
                      <a:r>
                        <a:rPr lang="hr-H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3 </a:t>
                      </a:r>
                      <a:b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hr-HR" sz="1500" b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88" marR="122965" marT="40988" marB="4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Omogućava </a:t>
                      </a:r>
                      <a:r>
                        <a:rPr lang="hr-H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prijenos </a:t>
                      </a:r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podataka do 10Mbps</a:t>
                      </a:r>
                    </a:p>
                  </a:txBody>
                  <a:tcPr marL="40988" marR="122965" marT="40988" marB="4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7081">
                <a:tc>
                  <a:txBody>
                    <a:bodyPr/>
                    <a:lstStyle/>
                    <a:p>
                      <a:pPr algn="l" fontAlgn="t"/>
                      <a:r>
                        <a:rPr lang="hr-H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K4</a:t>
                      </a:r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b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hr-HR" sz="1500" b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88" marR="122965" marT="40988" marB="4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Omogućava </a:t>
                      </a:r>
                      <a:r>
                        <a:rPr lang="hr-H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prijenos </a:t>
                      </a:r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podataka do 20Mbps</a:t>
                      </a:r>
                    </a:p>
                  </a:txBody>
                  <a:tcPr marL="40988" marR="122965" marT="40988" marB="4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7081">
                <a:tc>
                  <a:txBody>
                    <a:bodyPr/>
                    <a:lstStyle/>
                    <a:p>
                      <a:pPr algn="l" fontAlgn="t"/>
                      <a:r>
                        <a:rPr lang="hr-H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K </a:t>
                      </a:r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5 </a:t>
                      </a:r>
                      <a:b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hr-HR" sz="1500" b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88" marR="122965" marT="40988" marB="4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500" b="0" u="none" strike="noStrike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Omogućava prenos podataka do 100Mbps</a:t>
                      </a:r>
                    </a:p>
                  </a:txBody>
                  <a:tcPr marL="40988" marR="122965" marT="40988" marB="4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4063">
                <a:tc>
                  <a:txBody>
                    <a:bodyPr/>
                    <a:lstStyle/>
                    <a:p>
                      <a:pPr algn="l" fontAlgn="t"/>
                      <a:r>
                        <a:rPr lang="hr-H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K </a:t>
                      </a:r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5e </a:t>
                      </a:r>
                      <a:b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hr-HR" sz="1500" b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88" marR="122965" marT="40988" marB="4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Omogućava </a:t>
                      </a:r>
                      <a:r>
                        <a:rPr lang="hr-H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prijenos </a:t>
                      </a:r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podataka do 1Gb do </a:t>
                      </a:r>
                      <a:r>
                        <a:rPr lang="hr-H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550m</a:t>
                      </a:r>
                      <a:endParaRPr lang="hr-HR" sz="1500" b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88" marR="122965" marT="40988" marB="4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94063">
                <a:tc>
                  <a:txBody>
                    <a:bodyPr/>
                    <a:lstStyle/>
                    <a:p>
                      <a:pPr algn="l" fontAlgn="t"/>
                      <a:r>
                        <a:rPr lang="hr-H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K </a:t>
                      </a:r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6 </a:t>
                      </a:r>
                      <a:b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hr-HR" sz="1500" b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88" marR="122965" marT="40988" marB="4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Omogućava </a:t>
                      </a:r>
                      <a:r>
                        <a:rPr lang="hr-H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prijenos </a:t>
                      </a:r>
                      <a:r>
                        <a:rPr lang="hr-HR" sz="1500" b="0" u="none" strike="noStrike" dirty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podataka do 1Gb do </a:t>
                      </a:r>
                      <a:r>
                        <a:rPr lang="hr-HR" sz="1500" b="0" u="none" strike="noStrike" dirty="0" smtClean="0">
                          <a:solidFill>
                            <a:srgbClr val="666666"/>
                          </a:solidFill>
                          <a:effectLst/>
                          <a:latin typeface="Arial" panose="020B0604020202020204" pitchFamily="34" charset="0"/>
                        </a:rPr>
                        <a:t>700m</a:t>
                      </a:r>
                      <a:endParaRPr lang="hr-HR" sz="1500" b="0" u="none" strike="noStrike" dirty="0">
                        <a:solidFill>
                          <a:srgbClr val="666666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0988" marR="122965" marT="40988" marB="4098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808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c.ims.hr/faq/mreza/utp/3straight-T568-B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69" y="818148"/>
            <a:ext cx="10926089" cy="3661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410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c.ims.hr/faq/mreza/utp/5crossover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13" y="497305"/>
            <a:ext cx="11674987" cy="404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614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WLAN</a:t>
            </a:r>
          </a:p>
          <a:p>
            <a:pPr marL="0" indent="0">
              <a:buNone/>
            </a:pPr>
            <a:r>
              <a:rPr lang="hr-HR" dirty="0" smtClean="0"/>
              <a:t>PRIMJENA RADIO VALOVA ZA UMREŽAVANJE</a:t>
            </a:r>
          </a:p>
          <a:p>
            <a:pPr marL="0" indent="0">
              <a:buNone/>
            </a:pPr>
            <a:r>
              <a:rPr lang="hr-HR" dirty="0" smtClean="0"/>
              <a:t>STANDARD 802.11 A,B,G  (A=AMERICA; B,G=EU)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8194" name="Picture 2" descr="http://duinorasp.hansotten.com/wp-content/uploads/2015/12/WLAN-encryp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659" y="3883851"/>
            <a:ext cx="3100973" cy="248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217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info.biz.hr/Typo3/typo3_01/dummy-3.8.0/uploads/pics/wifi_7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411" y="1155033"/>
            <a:ext cx="7571285" cy="4375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53640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racunalo.com/wp-content/uploads/2015/02/what-does-wlan-stand-for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154" y="2646948"/>
            <a:ext cx="9067190" cy="194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909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6000" dirty="0" smtClean="0"/>
              <a:t>NAJMANJE DVA UREĐAJA KOJI MEĐUSOBNO KOMUNICIRAJU I RAZMJENJUJU PODATKE</a:t>
            </a:r>
            <a:endParaRPr lang="hr-HR" sz="6000" dirty="0"/>
          </a:p>
        </p:txBody>
      </p:sp>
    </p:spTree>
    <p:extLst>
      <p:ext uri="{BB962C8B-B14F-4D97-AF65-F5344CB8AC3E}">
        <p14:creationId xmlns:p14="http://schemas.microsoft.com/office/powerpoint/2010/main" val="1080705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LAN (LOCAL AREA NETWORK)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MAN (MEDIUM)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WAN(WIDW)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PAN (PERSONAL)-</a:t>
            </a:r>
            <a:r>
              <a:rPr lang="hr-HR" dirty="0" err="1" smtClean="0"/>
              <a:t>bluetooth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56972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MREŽNI HARDVER</a:t>
            </a:r>
          </a:p>
          <a:p>
            <a:pPr marL="0" indent="0">
              <a:buNone/>
            </a:pPr>
            <a:r>
              <a:rPr lang="hr-HR" dirty="0" smtClean="0"/>
              <a:t>RAČUNALO+MREŽNA KARTICA</a:t>
            </a:r>
          </a:p>
          <a:p>
            <a:pPr marL="0" indent="0">
              <a:buNone/>
            </a:pPr>
            <a:r>
              <a:rPr lang="hr-HR" dirty="0" smtClean="0"/>
              <a:t>ROUTER (USMJERIVAČ)</a:t>
            </a:r>
          </a:p>
          <a:p>
            <a:pPr marL="0" indent="0">
              <a:buNone/>
            </a:pPr>
            <a:r>
              <a:rPr lang="hr-HR" dirty="0" smtClean="0"/>
              <a:t>SWITCH (PREKLOPNIK), TOKEN RING</a:t>
            </a:r>
          </a:p>
          <a:p>
            <a:pPr marL="0" indent="0">
              <a:buNone/>
            </a:pPr>
            <a:r>
              <a:rPr lang="hr-HR" dirty="0" smtClean="0"/>
              <a:t>AP, WAP (ACCES POINT, WIRELESS AP)</a:t>
            </a:r>
          </a:p>
          <a:p>
            <a:pPr marL="0" indent="0">
              <a:buNone/>
            </a:pPr>
            <a:r>
              <a:rPr lang="hr-HR" dirty="0" smtClean="0"/>
              <a:t>KABLOVI I RADIO VALOVI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898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PROTOKOLI I ARHITEKTURA MREŽA</a:t>
            </a:r>
          </a:p>
          <a:p>
            <a:pPr marL="0" indent="0">
              <a:buNone/>
            </a:pPr>
            <a:r>
              <a:rPr lang="hr-HR" dirty="0" smtClean="0"/>
              <a:t>TCP/IP -</a:t>
            </a:r>
            <a:r>
              <a:rPr lang="hr-HR" i="1" dirty="0" err="1"/>
              <a:t>Transmission</a:t>
            </a:r>
            <a:r>
              <a:rPr lang="hr-HR" i="1" dirty="0"/>
              <a:t> </a:t>
            </a:r>
            <a:r>
              <a:rPr lang="hr-HR" i="1" dirty="0" err="1"/>
              <a:t>Control</a:t>
            </a:r>
            <a:r>
              <a:rPr lang="hr-HR" i="1" dirty="0"/>
              <a:t> </a:t>
            </a:r>
            <a:r>
              <a:rPr lang="hr-HR" i="1" dirty="0" err="1" smtClean="0"/>
              <a:t>Protocol</a:t>
            </a:r>
            <a:r>
              <a:rPr lang="hr-HR" i="1" dirty="0" smtClean="0"/>
              <a:t> </a:t>
            </a:r>
          </a:p>
          <a:p>
            <a:pPr marL="0" indent="0">
              <a:buNone/>
            </a:pPr>
            <a:r>
              <a:rPr lang="hr-HR" i="1" dirty="0" smtClean="0"/>
              <a:t>Najstariji mrežni protokol na kojem se zasniva Internet.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OSI - </a:t>
            </a:r>
            <a:r>
              <a:rPr lang="en-US" i="1" dirty="0"/>
              <a:t>Open Systems Interconnection Basic Reference </a:t>
            </a:r>
            <a:r>
              <a:rPr lang="en-US" i="1" dirty="0" smtClean="0"/>
              <a:t>Model</a:t>
            </a:r>
            <a:endParaRPr lang="hr-HR" i="1" dirty="0" smtClean="0"/>
          </a:p>
          <a:p>
            <a:pPr marL="0" indent="0">
              <a:buNone/>
            </a:pPr>
            <a:r>
              <a:rPr lang="hr-HR" i="1" dirty="0" smtClean="0"/>
              <a:t>Moderniji prikaz funkcioniranja mreže.</a:t>
            </a:r>
          </a:p>
          <a:p>
            <a:pPr marL="0" indent="0">
              <a:buNone/>
            </a:pPr>
            <a:endParaRPr lang="hr-HR" i="1" dirty="0"/>
          </a:p>
          <a:p>
            <a:pPr marL="0" indent="0">
              <a:buNone/>
            </a:pPr>
            <a:r>
              <a:rPr lang="hr-HR" i="1" dirty="0" smtClean="0"/>
              <a:t>WIRESHARK</a:t>
            </a:r>
            <a:endParaRPr lang="hr-HR" dirty="0"/>
          </a:p>
        </p:txBody>
      </p:sp>
      <p:pic>
        <p:nvPicPr>
          <p:cNvPr id="11266" name="Picture 2" descr="http://www.cisco.com/web/about/ac123/ac147/images/ipj/ipj_7-3/anatomy_figure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196" y="138280"/>
            <a:ext cx="4437812" cy="2412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07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s://krystalchisholm.files.wordpress.com/2010/11/osi-vs-tcpip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68" y="511551"/>
            <a:ext cx="6638925" cy="440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0673" y="2855745"/>
            <a:ext cx="4523538" cy="336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209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2716" y="1347538"/>
            <a:ext cx="9544135" cy="309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855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IP ADRESE I PODMREŽAVANJE</a:t>
            </a:r>
            <a:endParaRPr lang="hr-HR" dirty="0"/>
          </a:p>
        </p:txBody>
      </p:sp>
      <p:pic>
        <p:nvPicPr>
          <p:cNvPr id="9218" name="Picture 2" descr="https://upload.wikimedia.org/wikipedia/hr/thumb/1/1d/Ipv4_address_hr.svg/300px-Ipv4_address_hr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405" y="2704650"/>
            <a:ext cx="5787189" cy="347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995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NETWORK ADRESS</a:t>
            </a:r>
          </a:p>
          <a:p>
            <a:pPr marL="0" indent="0">
              <a:buNone/>
            </a:pPr>
            <a:r>
              <a:rPr lang="hr-HR" dirty="0" smtClean="0"/>
              <a:t>HOST ADRESS</a:t>
            </a:r>
          </a:p>
          <a:p>
            <a:pPr marL="0" indent="0">
              <a:buNone/>
            </a:pPr>
            <a:r>
              <a:rPr lang="hr-HR" dirty="0" smtClean="0"/>
              <a:t>BROADCAST ADRESS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smtClean="0"/>
              <a:t>PACKET TRACER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5971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194</Words>
  <Application>Microsoft Office PowerPoint</Application>
  <PresentationFormat>Široki zaslon</PresentationFormat>
  <Paragraphs>56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sustava Office</vt:lpstr>
      <vt:lpstr>MREŽE 1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MREŽE 1</dc:title>
  <dc:creator>Microsoft</dc:creator>
  <cp:lastModifiedBy>Microsoft</cp:lastModifiedBy>
  <cp:revision>16</cp:revision>
  <dcterms:created xsi:type="dcterms:W3CDTF">2016-01-13T16:41:27Z</dcterms:created>
  <dcterms:modified xsi:type="dcterms:W3CDTF">2016-01-13T18:38:58Z</dcterms:modified>
</cp:coreProperties>
</file>