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73" r:id="rId15"/>
    <p:sldId id="274" r:id="rId16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  <p:clrMru>
    <a:srgbClr val="0000CC"/>
    <a:srgbClr val="00CC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0CB193-DE41-4AEB-AEA3-76359281B266}" type="datetimeFigureOut">
              <a:rPr lang="hr-HR" smtClean="0"/>
              <a:pPr/>
              <a:t>24.4.2012.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751D00-9433-442A-A298-6435E2A8F8E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2326606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51D00-9433-442A-A298-6435E2A8F8E9}" type="slidenum">
              <a:rPr lang="hr-HR" smtClean="0"/>
              <a:pPr/>
              <a:t>1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9371C-3315-4161-87BD-441AF42EF23A}" type="datetime1">
              <a:rPr lang="hr-HR" smtClean="0"/>
              <a:pPr/>
              <a:t>24.4.2012.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AF1E8-32FC-4169-86E5-A03D951ACACB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8A3EE-68E6-4A06-B6D6-656FC86CE68E}" type="datetime1">
              <a:rPr lang="hr-HR" smtClean="0"/>
              <a:pPr/>
              <a:t>24.4.2012.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AF1E8-32FC-4169-86E5-A03D951ACACB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BD64-6675-474A-9868-8456ACBD5333}" type="datetime1">
              <a:rPr lang="hr-HR" smtClean="0"/>
              <a:pPr/>
              <a:t>24.4.2012.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AF1E8-32FC-4169-86E5-A03D951ACACB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5E12E-ED5F-4820-AAE7-E098E3305D67}" type="datetime1">
              <a:rPr lang="hr-HR" smtClean="0"/>
              <a:pPr/>
              <a:t>24.4.2012.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AF1E8-32FC-4169-86E5-A03D951ACACB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B121F-C6A8-495D-AFBC-DBA0D05865F4}" type="datetime1">
              <a:rPr lang="hr-HR" smtClean="0"/>
              <a:pPr/>
              <a:t>24.4.2012.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AF1E8-32FC-4169-86E5-A03D951ACACB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CD749-73EE-4D87-9250-C0B7B466A39D}" type="datetime1">
              <a:rPr lang="hr-HR" smtClean="0"/>
              <a:pPr/>
              <a:t>24.4.2012.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AF1E8-32FC-4169-86E5-A03D951ACACB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C469A-7E10-496F-8ABA-E1D4EF7AD71F}" type="datetime1">
              <a:rPr lang="hr-HR" smtClean="0"/>
              <a:pPr/>
              <a:t>24.4.2012.</a:t>
            </a:fld>
            <a:endParaRPr lang="hr-HR" dirty="0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AF1E8-32FC-4169-86E5-A03D951ACACB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4779-6C95-4504-AC2F-C2B8D232D483}" type="datetime1">
              <a:rPr lang="hr-HR" smtClean="0"/>
              <a:pPr/>
              <a:t>24.4.2012.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AF1E8-32FC-4169-86E5-A03D951ACACB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68906-8F9E-4996-8B3A-60FFA35A79B7}" type="datetime1">
              <a:rPr lang="hr-HR" smtClean="0"/>
              <a:pPr/>
              <a:t>24.4.2012.</a:t>
            </a:fld>
            <a:endParaRPr lang="hr-HR" dirty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AF1E8-32FC-4169-86E5-A03D951ACACB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B1A2C-FEF1-4493-9F84-D9B24981F34F}" type="datetime1">
              <a:rPr lang="hr-HR" smtClean="0"/>
              <a:pPr/>
              <a:t>24.4.2012.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AF1E8-32FC-4169-86E5-A03D951ACACB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C871E-FC22-4AA0-AA49-FE5AA579A1F1}" type="datetime1">
              <a:rPr lang="hr-HR" smtClean="0"/>
              <a:pPr/>
              <a:t>24.4.2012.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AF1E8-32FC-4169-86E5-A03D951ACACB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dirty="0" smtClean="0"/>
              <a:t>Kliknite da biste uredili stil naslova matrice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3D121-1667-40FB-8155-02EFBAAEA499}" type="datetime1">
              <a:rPr lang="hr-HR" smtClean="0"/>
              <a:pPr/>
              <a:t>24.4.2012.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0AF1E8-32FC-4169-86E5-A03D951ACACB}" type="slidenum">
              <a:rPr lang="hr-HR" smtClean="0"/>
              <a:pPr/>
              <a:t>‹#›</a:t>
            </a:fld>
            <a:endParaRPr lang="hr-HR" dirty="0"/>
          </a:p>
        </p:txBody>
      </p:sp>
      <p:pic>
        <p:nvPicPr>
          <p:cNvPr id="1026" name="Picture 2" descr="C:\Documents and Settings\korisnik\Desktop\mišić\LOGOTIP.bmp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696770" y="0"/>
            <a:ext cx="1447230" cy="1397326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hr/search?tbm=isch&amp;hl=hr&amp;source=hp&amp;biw=1024&amp;bih=571&amp;q=mi%C5%A1i%C4%87i+biologija&amp;gbv=2&amp;oq=mi%C5%A1i%C4%87i+biologija&amp;aq=f&amp;aqi=&amp;aql=&amp;gs_sm=12&amp;gs_upl=1406l8156l0l15640l12l12l1l9l9l0l141l281l0.2l2l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hr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79512" y="188641"/>
            <a:ext cx="7772400" cy="1800200"/>
          </a:xfrm>
        </p:spPr>
        <p:txBody>
          <a:bodyPr>
            <a:noAutofit/>
          </a:bodyPr>
          <a:lstStyle/>
          <a:p>
            <a:r>
              <a:rPr lang="hr-HR" sz="9600" dirty="0" smtClean="0">
                <a:solidFill>
                  <a:srgbClr val="FF0000"/>
                </a:solidFill>
              </a:rPr>
              <a:t>Mišići</a:t>
            </a:r>
            <a:endParaRPr lang="hr-HR" sz="9600" dirty="0">
              <a:solidFill>
                <a:srgbClr val="FF0000"/>
              </a:solidFill>
            </a:endParaRPr>
          </a:p>
        </p:txBody>
      </p:sp>
      <p:pic>
        <p:nvPicPr>
          <p:cNvPr id="18434" name="Picture 2" descr="http://www.medicinabih.info/wp-content/uploads/2011/08/Skeletni-mi%C5%A1i%C4%8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700808"/>
            <a:ext cx="8605462" cy="4686543"/>
          </a:xfrm>
          <a:prstGeom prst="rect">
            <a:avLst/>
          </a:prstGeom>
          <a:noFill/>
        </p:spPr>
      </p:pic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5B25D-95BA-4CC3-A27D-A2CA5B5CCB5E}" type="datetime1">
              <a:rPr lang="hr-HR" smtClean="0"/>
              <a:pPr/>
              <a:t>24.4.2012.</a:t>
            </a:fld>
            <a:endParaRPr lang="hr-HR" dirty="0"/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0"/>
            <a:ext cx="8229600" cy="4525963"/>
          </a:xfrm>
        </p:spPr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Mišići se mogu podijeliti:-mišići glave</a:t>
            </a:r>
          </a:p>
          <a:p>
            <a:pPr>
              <a:buNone/>
            </a:pPr>
            <a:r>
              <a:rPr lang="hr-HR" dirty="0" smtClean="0">
                <a:solidFill>
                  <a:srgbClr val="FF0000"/>
                </a:solidFill>
              </a:rPr>
              <a:t>                                                -mišiće trupa(prsa,trbuha,leđa,stražnjice)</a:t>
            </a:r>
          </a:p>
          <a:p>
            <a:pPr>
              <a:buNone/>
            </a:pPr>
            <a:r>
              <a:rPr lang="hr-HR" dirty="0">
                <a:solidFill>
                  <a:srgbClr val="FF0000"/>
                </a:solidFill>
              </a:rPr>
              <a:t> </a:t>
            </a:r>
            <a:r>
              <a:rPr lang="hr-HR" dirty="0" smtClean="0">
                <a:solidFill>
                  <a:srgbClr val="FF0000"/>
                </a:solidFill>
              </a:rPr>
              <a:t>                                            -mišiće gornjih udova </a:t>
            </a:r>
          </a:p>
          <a:p>
            <a:pPr>
              <a:buNone/>
            </a:pPr>
            <a:r>
              <a:rPr lang="hr-HR" dirty="0">
                <a:solidFill>
                  <a:srgbClr val="FF0000"/>
                </a:solidFill>
              </a:rPr>
              <a:t> </a:t>
            </a:r>
            <a:r>
              <a:rPr lang="hr-HR" dirty="0" smtClean="0">
                <a:solidFill>
                  <a:srgbClr val="FF0000"/>
                </a:solidFill>
              </a:rPr>
              <a:t>                                            -mišiće donjih udova </a:t>
            </a:r>
            <a:endParaRPr lang="hr-HR" dirty="0">
              <a:solidFill>
                <a:srgbClr val="FF0000"/>
              </a:solidFill>
            </a:endParaRPr>
          </a:p>
        </p:txBody>
      </p:sp>
      <p:pic>
        <p:nvPicPr>
          <p:cNvPr id="7172" name="Picture 4" descr="http://www.medicinabih.info/wp-content/uploads/2012/01/Udno-pojasne-mi%C5%A1i%C4%87ne-distrofij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2852936"/>
            <a:ext cx="5508104" cy="3672070"/>
          </a:xfrm>
          <a:prstGeom prst="rect">
            <a:avLst/>
          </a:prstGeom>
          <a:noFill/>
        </p:spPr>
      </p:pic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97D2C-6022-42A4-9D54-CE85835EA30F}" type="datetime1">
              <a:rPr lang="hr-HR" smtClean="0"/>
              <a:pPr/>
              <a:t>24.4.2012.</a:t>
            </a:fld>
            <a:endParaRPr lang="hr-HR" dirty="0"/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0"/>
            <a:ext cx="8820472" cy="4525963"/>
          </a:xfrm>
        </p:spPr>
        <p:txBody>
          <a:bodyPr/>
          <a:lstStyle/>
          <a:p>
            <a:r>
              <a:rPr lang="hr-HR" dirty="0" smtClean="0">
                <a:solidFill>
                  <a:srgbClr val="0000CC"/>
                </a:solidFill>
              </a:rPr>
              <a:t>Tijekom vježbi(primjerice </a:t>
            </a:r>
            <a:r>
              <a:rPr lang="hr-HR" dirty="0" err="1" smtClean="0">
                <a:solidFill>
                  <a:srgbClr val="0000CC"/>
                </a:solidFill>
              </a:rPr>
              <a:t>bodybuilding</a:t>
            </a:r>
            <a:r>
              <a:rPr lang="hr-HR" dirty="0" smtClean="0">
                <a:solidFill>
                  <a:srgbClr val="0000CC"/>
                </a:solidFill>
              </a:rPr>
              <a:t>-a),povećava se mišićna masa</a:t>
            </a:r>
          </a:p>
          <a:p>
            <a:r>
              <a:rPr lang="hr-HR" dirty="0" smtClean="0">
                <a:solidFill>
                  <a:srgbClr val="0000CC"/>
                </a:solidFill>
              </a:rPr>
              <a:t>Mišićna masa se povećava umnožavanjem citoplazme mišićnog vlakna i umnožavanjem mišićnih vlakanaca</a:t>
            </a:r>
            <a:endParaRPr lang="hr-HR" dirty="0">
              <a:solidFill>
                <a:srgbClr val="0000CC"/>
              </a:solidFill>
            </a:endParaRPr>
          </a:p>
        </p:txBody>
      </p:sp>
      <p:pic>
        <p:nvPicPr>
          <p:cNvPr id="6146" name="Picture 2" descr="http://t1.gstatic.com/images?q=tbn:ANd9GcSwdF9U-XTSDdKZxXoDrYhZXrqgvSpcxg7JGVXyZqFHbPPIZM0dTjlpLDy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2564904"/>
            <a:ext cx="5400600" cy="4045240"/>
          </a:xfrm>
          <a:prstGeom prst="rect">
            <a:avLst/>
          </a:prstGeom>
          <a:noFill/>
        </p:spPr>
      </p:pic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A63CE-52DF-492F-AE5D-B2A6D4E20155}" type="datetime1">
              <a:rPr lang="hr-HR" smtClean="0"/>
              <a:pPr/>
              <a:t>24.4.2012.</a:t>
            </a:fld>
            <a:endParaRPr lang="hr-HR" dirty="0"/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C00000"/>
                </a:solidFill>
              </a:rPr>
              <a:t>Koje tri vrste mišićnog tkiva razlikujemo</a:t>
            </a:r>
            <a:r>
              <a:rPr lang="hr-HR" dirty="0" smtClean="0"/>
              <a:t>?</a:t>
            </a:r>
          </a:p>
          <a:p>
            <a:r>
              <a:rPr lang="hr-HR" dirty="0"/>
              <a:t> </a:t>
            </a:r>
            <a:r>
              <a:rPr lang="hr-HR" dirty="0" smtClean="0"/>
              <a:t>a)tetiva,srčani,glatki</a:t>
            </a:r>
          </a:p>
          <a:p>
            <a:r>
              <a:rPr lang="hr-HR" dirty="0" smtClean="0"/>
              <a:t>b)mišićni snopić,mišićno vlakno,mišićno vlakance</a:t>
            </a:r>
          </a:p>
          <a:p>
            <a:r>
              <a:rPr lang="hr-HR" dirty="0" smtClean="0"/>
              <a:t>C) Glatki,srčani,poprječnoprugasti</a:t>
            </a:r>
            <a:endParaRPr lang="hr-HR" dirty="0"/>
          </a:p>
        </p:txBody>
      </p:sp>
      <p:sp>
        <p:nvSpPr>
          <p:cNvPr id="6" name="Rezervirano mjesto datum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AE45A-1734-49A7-BFD4-1BD4D8C365D7}" type="datetime1">
              <a:rPr lang="hr-HR" smtClean="0"/>
              <a:pPr/>
              <a:t>24.4.2012.</a:t>
            </a:fld>
            <a:endParaRPr lang="hr-HR" dirty="0"/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Kojim mišićima ne možemo upravljati svojom voljom?</a:t>
            </a:r>
          </a:p>
          <a:p>
            <a:r>
              <a:rPr lang="hr-HR" dirty="0" smtClean="0"/>
              <a:t>A) Glatki i srčani</a:t>
            </a:r>
          </a:p>
          <a:p>
            <a:r>
              <a:rPr lang="hr-HR" dirty="0" smtClean="0"/>
              <a:t>B) srčani i porječnoprugasti</a:t>
            </a:r>
          </a:p>
          <a:p>
            <a:r>
              <a:rPr lang="hr-HR" dirty="0" smtClean="0"/>
              <a:t>C) glatki i poprječnoprugasti</a:t>
            </a:r>
            <a:endParaRPr lang="hr-HR" dirty="0"/>
          </a:p>
        </p:txBody>
      </p:sp>
      <p:sp>
        <p:nvSpPr>
          <p:cNvPr id="6" name="Rezervirano mjesto datum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C016-F56F-4334-9202-F53DDC029D93}" type="datetime1">
              <a:rPr lang="hr-HR" smtClean="0"/>
              <a:pPr/>
              <a:t>24.4.2012.</a:t>
            </a:fld>
            <a:endParaRPr lang="hr-HR" dirty="0"/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Od čega je građen mišić?</a:t>
            </a:r>
          </a:p>
          <a:p>
            <a:r>
              <a:rPr lang="hr-HR" dirty="0" smtClean="0"/>
              <a:t>A) Tetiva,mišić,mišićni snopić,mišićno vlakno,srčani mišić</a:t>
            </a:r>
          </a:p>
          <a:p>
            <a:r>
              <a:rPr lang="hr-HR" dirty="0" smtClean="0"/>
              <a:t>B)  Tetiva,mišić,mišićni snopić,mišićno vlakno,mišićno vlakance</a:t>
            </a:r>
          </a:p>
          <a:p>
            <a:r>
              <a:rPr lang="hr-HR" dirty="0" smtClean="0"/>
              <a:t>C)  Tetiva,mišić,mišićni snopić,mišićno vlakno,glatki mišić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4D191-789E-41C3-B775-4F7E6E0F0263}" type="datetime1">
              <a:rPr lang="hr-HR" smtClean="0"/>
              <a:pPr/>
              <a:t>24.4.2012.</a:t>
            </a:fld>
            <a:endParaRPr lang="hr-HR" dirty="0"/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23528" y="0"/>
            <a:ext cx="8003232" cy="1844824"/>
          </a:xfrm>
        </p:spPr>
        <p:txBody>
          <a:bodyPr>
            <a:noAutofit/>
          </a:bodyPr>
          <a:lstStyle/>
          <a:p>
            <a:r>
              <a:rPr lang="hr-HR" sz="8000" dirty="0" smtClean="0">
                <a:solidFill>
                  <a:srgbClr val="FF0000"/>
                </a:solidFill>
              </a:rPr>
              <a:t>Hvala na pažnji</a:t>
            </a:r>
            <a:endParaRPr lang="hr-HR" sz="8000" dirty="0">
              <a:solidFill>
                <a:srgbClr val="FF0000"/>
              </a:solidFill>
            </a:endParaRPr>
          </a:p>
        </p:txBody>
      </p:sp>
      <p:pic>
        <p:nvPicPr>
          <p:cNvPr id="29698" name="Picture 2" descr="http://www.building-body.com/images/misicna_anatomija/Opca-anatomija/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0209" y="1628800"/>
            <a:ext cx="6872151" cy="5013176"/>
          </a:xfrm>
          <a:prstGeom prst="rect">
            <a:avLst/>
          </a:prstGeom>
          <a:noFill/>
        </p:spPr>
      </p:pic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D9D41-8D64-4526-9273-581A493D59E1}" type="datetime1">
              <a:rPr lang="hr-HR" smtClean="0"/>
              <a:pPr/>
              <a:t>24.4.2012.</a:t>
            </a:fld>
            <a:endParaRPr lang="hr-HR" dirty="0"/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1268760"/>
            <a:ext cx="8229600" cy="3257203"/>
          </a:xfrm>
        </p:spPr>
        <p:txBody>
          <a:bodyPr/>
          <a:lstStyle/>
          <a:p>
            <a:r>
              <a:rPr lang="hr-HR" sz="4400" dirty="0" smtClean="0">
                <a:solidFill>
                  <a:srgbClr val="FF0000"/>
                </a:solidFill>
              </a:rPr>
              <a:t>Za pokretanje kostiju potebna je pomoć mišića</a:t>
            </a:r>
          </a:p>
          <a:p>
            <a:r>
              <a:rPr lang="hr-HR" sz="4400" dirty="0" smtClean="0">
                <a:solidFill>
                  <a:srgbClr val="FF0000"/>
                </a:solidFill>
              </a:rPr>
              <a:t>Skladno kretanje-rad mišića, zglobova i kostiju</a:t>
            </a:r>
            <a:endParaRPr lang="hr-HR" sz="4400" dirty="0">
              <a:solidFill>
                <a:srgbClr val="FF0000"/>
              </a:solidFill>
            </a:endParaRPr>
          </a:p>
        </p:txBody>
      </p:sp>
      <p:pic>
        <p:nvPicPr>
          <p:cNvPr id="15362" name="Picture 2" descr="http://uhai.hr/wp-content/uploads/2011/11/m.vastus-medialis-300x27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2729" y="3489915"/>
            <a:ext cx="2339751" cy="3323461"/>
          </a:xfrm>
          <a:prstGeom prst="rect">
            <a:avLst/>
          </a:prstGeom>
          <a:noFill/>
        </p:spPr>
      </p:pic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D5ED6-82D1-4630-97CC-18A1FB2AF3E9}" type="datetime1">
              <a:rPr lang="hr-HR" smtClean="0"/>
              <a:pPr/>
              <a:t>24.4.2012.</a:t>
            </a:fld>
            <a:endParaRPr lang="hr-HR" dirty="0"/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hlinkClick r:id="rId2"/>
              </a:rPr>
              <a:t>Građa mišića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Mišići čine oko 40% mase čovjekova tijela</a:t>
            </a:r>
          </a:p>
          <a:p>
            <a:r>
              <a:rPr lang="hr-HR" dirty="0" smtClean="0"/>
              <a:t>Može se razdvojiti na više mišićnih snopića</a:t>
            </a:r>
          </a:p>
          <a:p>
            <a:r>
              <a:rPr lang="hr-HR" dirty="0" smtClean="0"/>
              <a:t>Mišićni snopić gradi više mišićih vlakana</a:t>
            </a:r>
            <a:endParaRPr lang="hr-HR" dirty="0"/>
          </a:p>
        </p:txBody>
      </p:sp>
      <p:pic>
        <p:nvPicPr>
          <p:cNvPr id="16386" name="Picture 2" descr="http://www.medicinabih.info/wp-content/uploads/2011/05/Motorna-jedinic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3346752"/>
            <a:ext cx="6912768" cy="3511248"/>
          </a:xfrm>
          <a:prstGeom prst="rect">
            <a:avLst/>
          </a:prstGeom>
          <a:noFill/>
        </p:spPr>
      </p:pic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BABC9-10EE-4871-AD08-811657F94B08}" type="datetime1">
              <a:rPr lang="hr-HR" smtClean="0"/>
              <a:pPr/>
              <a:t>24.4.2012.</a:t>
            </a:fld>
            <a:endParaRPr lang="hr-HR" dirty="0"/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http://idesh.net/i/c/092011/29114-arnold-schwarzenegg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88640"/>
            <a:ext cx="6984776" cy="6218153"/>
          </a:xfrm>
          <a:prstGeom prst="rect">
            <a:avLst/>
          </a:prstGeom>
          <a:noFill/>
        </p:spPr>
      </p:pic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B63A5-179A-47A5-BA8C-71676FE15927}" type="datetime1">
              <a:rPr lang="hr-HR" smtClean="0"/>
              <a:pPr/>
              <a:t>24.4.2012.</a:t>
            </a:fld>
            <a:endParaRPr lang="hr-HR" dirty="0"/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0"/>
            <a:ext cx="8229600" cy="4525963"/>
          </a:xfrm>
        </p:spPr>
        <p:txBody>
          <a:bodyPr/>
          <a:lstStyle/>
          <a:p>
            <a:endParaRPr lang="hr-HR" dirty="0" smtClean="0"/>
          </a:p>
          <a:p>
            <a:r>
              <a:rPr lang="hr-HR" dirty="0" smtClean="0"/>
              <a:t>-</a:t>
            </a:r>
            <a:r>
              <a:rPr lang="hr-HR" dirty="0" smtClean="0">
                <a:hlinkClick r:id="rId2"/>
              </a:rPr>
              <a:t>poprečnoprugasti mišići </a:t>
            </a:r>
            <a:r>
              <a:rPr lang="hr-HR" dirty="0" smtClean="0"/>
              <a:t>–pokreću kosti     tijela</a:t>
            </a:r>
          </a:p>
          <a:p>
            <a:r>
              <a:rPr lang="hr-HR" dirty="0" smtClean="0"/>
              <a:t>-pod utjecajem naše volje</a:t>
            </a:r>
            <a:endParaRPr lang="hr-HR" dirty="0"/>
          </a:p>
        </p:txBody>
      </p:sp>
      <p:pic>
        <p:nvPicPr>
          <p:cNvPr id="14338" name="Picture 2" descr="http://t3.gstatic.com/images?q=tbn:ANd9GcSB_Vy-TH5tmO7QU9cWYTq5jfl03ovizYZ7Z8rX-19XnIaxmhB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6143" y="2180774"/>
            <a:ext cx="6876257" cy="4575839"/>
          </a:xfrm>
          <a:prstGeom prst="rect">
            <a:avLst/>
          </a:prstGeom>
          <a:noFill/>
        </p:spPr>
      </p:pic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F57D6-C6EE-4A59-9182-5E3435C5A8EA}" type="datetime1">
              <a:rPr lang="hr-HR" smtClean="0"/>
              <a:pPr/>
              <a:t>24.4.2012.</a:t>
            </a:fld>
            <a:endParaRPr lang="hr-HR" dirty="0"/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0"/>
            <a:ext cx="8229600" cy="4525963"/>
          </a:xfrm>
        </p:spPr>
        <p:txBody>
          <a:bodyPr>
            <a:normAutofit/>
          </a:bodyPr>
          <a:lstStyle/>
          <a:p>
            <a:r>
              <a:rPr lang="hr-HR" sz="3600" dirty="0" smtClean="0">
                <a:solidFill>
                  <a:srgbClr val="FF0000"/>
                </a:solidFill>
              </a:rPr>
              <a:t>Srčani mišići grade srce</a:t>
            </a:r>
          </a:p>
          <a:p>
            <a:r>
              <a:rPr lang="hr-HR" sz="3600" dirty="0" smtClean="0">
                <a:solidFill>
                  <a:srgbClr val="FF0000"/>
                </a:solidFill>
              </a:rPr>
              <a:t>Nisu pod utjecajem naše volje</a:t>
            </a:r>
          </a:p>
          <a:p>
            <a:r>
              <a:rPr lang="hr-HR" sz="3600" dirty="0" smtClean="0">
                <a:solidFill>
                  <a:srgbClr val="0000CC"/>
                </a:solidFill>
              </a:rPr>
              <a:t>Glatki mišići reguliraju pokrete dišnoga, probavnoga, mokraćnoga, spolnoga i krvožilnoga sustava</a:t>
            </a:r>
          </a:p>
          <a:p>
            <a:r>
              <a:rPr lang="hr-HR" sz="3600" dirty="0" smtClean="0">
                <a:solidFill>
                  <a:srgbClr val="0000CC"/>
                </a:solidFill>
              </a:rPr>
              <a:t>Nije pod utjecajem naše volje  </a:t>
            </a:r>
            <a:endParaRPr lang="hr-HR" sz="3600" dirty="0">
              <a:solidFill>
                <a:srgbClr val="0000CC"/>
              </a:solidFill>
            </a:endParaRPr>
          </a:p>
        </p:txBody>
      </p:sp>
      <p:pic>
        <p:nvPicPr>
          <p:cNvPr id="13314" name="Picture 2" descr="http://t1.gstatic.com/images?q=tbn:ANd9GcS0bEiw-f4B_Slu35xylNKaGnoJ4sgIx0mynnPGJhanTKMMbjPYsHIA-A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3212975"/>
            <a:ext cx="2592288" cy="3529927"/>
          </a:xfrm>
          <a:prstGeom prst="rect">
            <a:avLst/>
          </a:prstGeom>
          <a:noFill/>
        </p:spPr>
      </p:pic>
      <p:pic>
        <p:nvPicPr>
          <p:cNvPr id="11266" name="Picture 2" descr="http://www.wellness-sanus.com/images/misc/vrste_misic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3717032"/>
            <a:ext cx="4320480" cy="2681761"/>
          </a:xfrm>
          <a:prstGeom prst="rect">
            <a:avLst/>
          </a:prstGeom>
          <a:noFill/>
        </p:spPr>
      </p:pic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9FC9E-E286-40C8-B287-687A0630335B}" type="datetime1">
              <a:rPr lang="hr-HR" smtClean="0"/>
              <a:pPr/>
              <a:t>24.4.2012.</a:t>
            </a:fld>
            <a:endParaRPr lang="hr-HR" dirty="0"/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hr-HR" dirty="0" smtClean="0"/>
              <a:t>Stezanje i opuštanje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39552" y="908720"/>
            <a:ext cx="8229600" cy="4525963"/>
          </a:xfrm>
        </p:spPr>
        <p:txBody>
          <a:bodyPr>
            <a:normAutofit/>
          </a:bodyPr>
          <a:lstStyle/>
          <a:p>
            <a:r>
              <a:rPr lang="hr-HR" sz="4000" dirty="0" smtClean="0"/>
              <a:t>Stezanjem se mišić skrati i tetivama privuće kosti za koje je pričvršćen</a:t>
            </a:r>
          </a:p>
          <a:p>
            <a:r>
              <a:rPr lang="hr-HR" sz="4000" dirty="0" smtClean="0">
                <a:solidFill>
                  <a:srgbClr val="00CC00"/>
                </a:solidFill>
              </a:rPr>
              <a:t>Opuštanjem se mišić ponovno vrati u položaj u kojemu je bio prije stezanja</a:t>
            </a:r>
            <a:endParaRPr lang="hr-HR" sz="4000" dirty="0">
              <a:solidFill>
                <a:srgbClr val="00CC00"/>
              </a:solidFill>
            </a:endParaRPr>
          </a:p>
        </p:txBody>
      </p:sp>
      <p:pic>
        <p:nvPicPr>
          <p:cNvPr id="12290" name="Picture 2" descr="http://t1.gstatic.com/images?q=tbn:ANd9GcRyDbRlpUToR0FI9zXRqLLJwwz9SJ6TEE2kwvLF8G1_LLDMdMQFdJEHUZ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3861048"/>
            <a:ext cx="5667566" cy="2636913"/>
          </a:xfrm>
          <a:prstGeom prst="rect">
            <a:avLst/>
          </a:prstGeom>
          <a:noFill/>
        </p:spPr>
      </p:pic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C30BF-2F3F-49AB-AD99-572BF8582FB8}" type="datetime1">
              <a:rPr lang="hr-HR" smtClean="0"/>
              <a:pPr/>
              <a:t>24.4.2012.</a:t>
            </a:fld>
            <a:endParaRPr lang="hr-HR" dirty="0"/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0"/>
            <a:ext cx="8229600" cy="4525963"/>
          </a:xfrm>
        </p:spPr>
        <p:txBody>
          <a:bodyPr/>
          <a:lstStyle/>
          <a:p>
            <a:endParaRPr lang="hr-HR" dirty="0" smtClean="0"/>
          </a:p>
          <a:p>
            <a:r>
              <a:rPr lang="hr-HR" sz="4000" dirty="0" smtClean="0">
                <a:solidFill>
                  <a:srgbClr val="FF0000"/>
                </a:solidFill>
              </a:rPr>
              <a:t>Poprečnoprugasti mišići uvijek rade  u paru</a:t>
            </a:r>
          </a:p>
          <a:p>
            <a:r>
              <a:rPr lang="hr-HR" sz="4000" dirty="0" smtClean="0">
                <a:solidFill>
                  <a:srgbClr val="FF0000"/>
                </a:solidFill>
              </a:rPr>
              <a:t>Za normalan rad mišića važna je i tjelesna aktivnost</a:t>
            </a:r>
            <a:endParaRPr lang="hr-HR" sz="4000" dirty="0">
              <a:solidFill>
                <a:srgbClr val="FF0000"/>
              </a:solidFill>
            </a:endParaRPr>
          </a:p>
        </p:txBody>
      </p:sp>
      <p:pic>
        <p:nvPicPr>
          <p:cNvPr id="11266" name="Picture 2" descr="http://t2.gstatic.com/images?q=tbn:ANd9GcSnXK7-3Tukrub8OPVXwhYcTmCj-xtrKcV0j5uz7QlRsyVcUe_53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3140968"/>
            <a:ext cx="2878727" cy="3573016"/>
          </a:xfrm>
          <a:prstGeom prst="rect">
            <a:avLst/>
          </a:prstGeom>
          <a:noFill/>
        </p:spPr>
      </p:pic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C6030-D630-4683-83A4-C0E8D89949A2}" type="datetime1">
              <a:rPr lang="hr-HR" smtClean="0"/>
              <a:pPr/>
              <a:t>24.4.2012.</a:t>
            </a:fld>
            <a:endParaRPr lang="hr-HR" dirty="0"/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Svladao me umor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556792"/>
            <a:ext cx="3826768" cy="4752528"/>
          </a:xfrm>
        </p:spPr>
        <p:txBody>
          <a:bodyPr>
            <a:normAutofit fontScale="92500" lnSpcReduction="20000"/>
          </a:bodyPr>
          <a:lstStyle/>
          <a:p>
            <a:r>
              <a:rPr lang="hr-HR" dirty="0" smtClean="0">
                <a:solidFill>
                  <a:srgbClr val="0000CC"/>
                </a:solidFill>
              </a:rPr>
              <a:t>Kada mišići neki rad obavljaju  duže vrijeme  ili u mišićnim stanicama nema dovoljno kisika, nastaje stanje mišićnog umora</a:t>
            </a:r>
          </a:p>
          <a:p>
            <a:r>
              <a:rPr lang="hr-HR" dirty="0" smtClean="0">
                <a:solidFill>
                  <a:srgbClr val="0000CC"/>
                </a:solidFill>
              </a:rPr>
              <a:t>Grč-zbog nakupljanja mliječne kiseline</a:t>
            </a:r>
          </a:p>
          <a:p>
            <a:r>
              <a:rPr lang="hr-HR" dirty="0" err="1" smtClean="0">
                <a:solidFill>
                  <a:srgbClr val="0000CC"/>
                </a:solidFill>
              </a:rPr>
              <a:t>Istegnuće</a:t>
            </a:r>
            <a:r>
              <a:rPr lang="hr-HR" dirty="0" smtClean="0">
                <a:solidFill>
                  <a:srgbClr val="0000CC"/>
                </a:solidFill>
              </a:rPr>
              <a:t>-preopterećenost mišića</a:t>
            </a:r>
            <a:endParaRPr lang="hr-HR" dirty="0">
              <a:solidFill>
                <a:srgbClr val="0000CC"/>
              </a:solidFill>
            </a:endParaRPr>
          </a:p>
        </p:txBody>
      </p:sp>
      <p:pic>
        <p:nvPicPr>
          <p:cNvPr id="10242" name="Picture 2" descr="http://t2.gstatic.com/images?q=tbn:ANd9GcSGqNw2V6jyk-sQ5TACsFg4y56-5GbmJDgH_m5xyzx54R5wUSo4MxMj7Q_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700808"/>
            <a:ext cx="4320480" cy="4725144"/>
          </a:xfrm>
          <a:prstGeom prst="rect">
            <a:avLst/>
          </a:prstGeom>
          <a:noFill/>
        </p:spPr>
      </p:pic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63E27-4D41-46FF-97BF-46FD82297DFC}" type="datetime1">
              <a:rPr lang="hr-HR" smtClean="0"/>
              <a:pPr/>
              <a:t>24.4.2012.</a:t>
            </a:fld>
            <a:endParaRPr lang="hr-HR" dirty="0"/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273</Words>
  <Application>Microsoft Office PowerPoint</Application>
  <PresentationFormat>Prikaz na zaslonu (4:3)</PresentationFormat>
  <Paragraphs>59</Paragraphs>
  <Slides>15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15</vt:i4>
      </vt:variant>
    </vt:vector>
  </HeadingPairs>
  <TitlesOfParts>
    <vt:vector size="16" baseType="lpstr">
      <vt:lpstr>Office tema</vt:lpstr>
      <vt:lpstr>Mišići</vt:lpstr>
      <vt:lpstr>Slajd 2</vt:lpstr>
      <vt:lpstr>Građa mišića</vt:lpstr>
      <vt:lpstr>Slajd 4</vt:lpstr>
      <vt:lpstr>Slajd 5</vt:lpstr>
      <vt:lpstr>Slajd 6</vt:lpstr>
      <vt:lpstr>Stezanje i opuštanje</vt:lpstr>
      <vt:lpstr>Slajd 8</vt:lpstr>
      <vt:lpstr>Svladao me umor</vt:lpstr>
      <vt:lpstr>Slajd 10</vt:lpstr>
      <vt:lpstr>Slajd 11</vt:lpstr>
      <vt:lpstr>Slajd 12</vt:lpstr>
      <vt:lpstr>Slajd 13</vt:lpstr>
      <vt:lpstr>Slajd 14</vt:lpstr>
      <vt:lpstr>Hvala na pažnji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korisnik</dc:creator>
  <cp:lastModifiedBy>Sale</cp:lastModifiedBy>
  <cp:revision>33</cp:revision>
  <dcterms:created xsi:type="dcterms:W3CDTF">2012-02-13T12:26:36Z</dcterms:created>
  <dcterms:modified xsi:type="dcterms:W3CDTF">2012-04-24T16:06:08Z</dcterms:modified>
</cp:coreProperties>
</file>