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81" autoAdjust="0"/>
  </p:normalViewPr>
  <p:slideViewPr>
    <p:cSldViewPr>
      <p:cViewPr varScale="1">
        <p:scale>
          <a:sx n="73" d="100"/>
          <a:sy n="73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23881-083E-4A73-9175-2ED1A947EFFC}" type="datetimeFigureOut">
              <a:rPr lang="hr-HR" smtClean="0"/>
              <a:pPr/>
              <a:t>24.4.2012.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DADB7-D284-4AD8-91B5-B7B7D1037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DADB7-D284-4AD8-91B5-B7B7D10374B9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899592" y="306896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E0B7-4B10-4E67-B219-AA3345D3B93D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5B014-3688-4A4F-96CC-848F96CB3ED7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80407-7AB0-4A0B-86D7-2131C945CF0D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C5BD0-6F77-43B4-AC9C-B211C41CDB53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dirty="0" smtClean="0"/>
              <a:t>          Čovjekova osjetila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0B457B-17EB-4B7D-ACCA-DD80721035FD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28753-4493-4FB8-86FA-9B5A3D4153EF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BE54C-EC28-4D12-A747-6BFBFFEDA1BC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3DB16-C30C-4630-AEBE-EACB201B5777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E1A66-2FA2-449B-9418-7A7FBAAF4078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C9063-AE13-48B1-AD54-07A4338E574C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3612-DDF4-487C-92B5-E7720953A332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403649" y="332656"/>
            <a:ext cx="7560840" cy="65253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259632" y="0"/>
            <a:ext cx="7674056" cy="1417638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6BDB98-BA54-40C9-AA1E-3363B44D3265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r-HR" smtClean="0"/>
              <a:t>          Čovjekova osjetila</a:t>
            </a: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B54941-FE66-4831-ADAD-53EA0403690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4" name="Slika 13" descr="predlozak1.bmp"/>
          <p:cNvPicPr>
            <a:picLocks noChangeAspect="1"/>
          </p:cNvPicPr>
          <p:nvPr userDrawn="1"/>
        </p:nvPicPr>
        <p:blipFill>
          <a:blip r:embed="rId13" cstate="print"/>
          <a:srcRect r="20947"/>
          <a:stretch>
            <a:fillRect/>
          </a:stretch>
        </p:blipFill>
        <p:spPr>
          <a:xfrm>
            <a:off x="7343800" y="0"/>
            <a:ext cx="1800200" cy="18492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0" name="Picture 10" descr="http://metro-portal.hr/img/repository/2011/11/medium/jez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221088"/>
            <a:ext cx="2981663" cy="1872207"/>
          </a:xfrm>
          <a:prstGeom prst="rect">
            <a:avLst/>
          </a:prstGeom>
          <a:noFill/>
        </p:spPr>
      </p:pic>
      <p:pic>
        <p:nvPicPr>
          <p:cNvPr id="56328" name="Picture 8" descr="http://www.index.hr/images2/vrtlarnos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844824"/>
            <a:ext cx="2189259" cy="2420888"/>
          </a:xfrm>
          <a:prstGeom prst="rect">
            <a:avLst/>
          </a:prstGeom>
          <a:noFill/>
        </p:spPr>
      </p:pic>
      <p:pic>
        <p:nvPicPr>
          <p:cNvPr id="56326" name="Picture 6" descr="http://magazin.net.hr/2011/08/23/0293007.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88640"/>
            <a:ext cx="2808312" cy="2348880"/>
          </a:xfrm>
          <a:prstGeom prst="rect">
            <a:avLst/>
          </a:prstGeom>
          <a:noFill/>
        </p:spPr>
      </p:pic>
      <p:pic>
        <p:nvPicPr>
          <p:cNvPr id="56322" name="Picture 2" descr="http://www.rimc.net/images/ocesna/oko3_velik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275857" cy="2636912"/>
          </a:xfrm>
          <a:prstGeom prst="rect">
            <a:avLst/>
          </a:prstGeom>
          <a:noFill/>
        </p:spPr>
      </p:pic>
      <p:pic>
        <p:nvPicPr>
          <p:cNvPr id="56324" name="Picture 4" descr="http://mikroton.introserver.com/admin/_upload/_webimages/uh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88744"/>
            <a:ext cx="3394348" cy="236925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55776" y="2132856"/>
            <a:ext cx="6172200" cy="1894362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accent1"/>
                </a:solidFill>
              </a:rPr>
              <a:t>  OSJETILA</a:t>
            </a:r>
            <a:endParaRPr lang="hr-HR" sz="6000" dirty="0">
              <a:solidFill>
                <a:schemeClr val="accent1"/>
              </a:solidFill>
            </a:endParaRPr>
          </a:p>
        </p:txBody>
      </p:sp>
      <p:pic>
        <p:nvPicPr>
          <p:cNvPr id="56332" name="Picture 12" descr="http://physics.mef.hr/Predavanja/seminar_optika/pupi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357430"/>
            <a:ext cx="2628900" cy="2228850"/>
          </a:xfrm>
          <a:prstGeom prst="rect">
            <a:avLst/>
          </a:prstGeom>
          <a:noFill/>
        </p:spPr>
      </p:pic>
      <p:pic>
        <p:nvPicPr>
          <p:cNvPr id="56334" name="Picture 14" descr="http://www.pitaj-za-zdravlje.com/media/ok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3946723"/>
            <a:ext cx="2483768" cy="2911277"/>
          </a:xfrm>
          <a:prstGeom prst="rect">
            <a:avLst/>
          </a:prstGeom>
          <a:noFill/>
        </p:spPr>
      </p:pic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5C18-BD7F-415E-AF4B-00AD4B2869D2}" type="datetime1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4941-FE66-4831-ADAD-53EA04036901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3.) Koje se osjetilo nalazi na korijenu jezika?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a.) gorko</a:t>
            </a:r>
          </a:p>
          <a:p>
            <a:pPr>
              <a:buNone/>
            </a:pPr>
            <a:r>
              <a:rPr lang="hr-HR" dirty="0" smtClean="0"/>
              <a:t>b.) slatko</a:t>
            </a:r>
          </a:p>
          <a:p>
            <a:pPr>
              <a:buNone/>
            </a:pPr>
            <a:r>
              <a:rPr lang="hr-HR" dirty="0" smtClean="0"/>
              <a:t>c.) slano</a:t>
            </a:r>
          </a:p>
          <a:p>
            <a:pPr>
              <a:buNone/>
            </a:pPr>
            <a:r>
              <a:rPr lang="hr-HR" dirty="0" smtClean="0"/>
              <a:t>d.) kiselo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BEB-E259-432C-AD20-374B6D5548D2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OSJETILO VIDA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Okom gledamo    mozgom vidimo</a:t>
            </a:r>
          </a:p>
          <a:p>
            <a:pPr>
              <a:buNone/>
            </a:pPr>
            <a:r>
              <a:rPr lang="hr-HR" dirty="0" smtClean="0"/>
              <a:t>                dijelovi oka:</a:t>
            </a:r>
          </a:p>
        </p:txBody>
      </p:sp>
      <p:sp>
        <p:nvSpPr>
          <p:cNvPr id="5" name="Strelica udesno 4"/>
          <p:cNvSpPr/>
          <p:nvPr/>
        </p:nvSpPr>
        <p:spPr>
          <a:xfrm>
            <a:off x="4500562" y="171448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Ravni poveznik sa strelicom 6"/>
          <p:cNvCxnSpPr/>
          <p:nvPr/>
        </p:nvCxnSpPr>
        <p:spPr>
          <a:xfrm rot="10800000" flipV="1">
            <a:off x="3643306" y="2500306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4857752" y="2500306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2555776" y="2852936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Glavni dijelovi:</a:t>
            </a:r>
            <a:endParaRPr lang="hr-HR" sz="20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4499992" y="285293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Sporedni dijelovi: </a:t>
            </a:r>
            <a:endParaRPr lang="hr-HR" sz="2000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2483768" y="3573016"/>
            <a:ext cx="1785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-očna jabučica</a:t>
            </a:r>
          </a:p>
          <a:p>
            <a:r>
              <a:rPr lang="hr-HR" sz="2000" dirty="0" smtClean="0"/>
              <a:t>-očna vodica</a:t>
            </a:r>
          </a:p>
          <a:p>
            <a:r>
              <a:rPr lang="hr-HR" sz="2000" dirty="0" smtClean="0"/>
              <a:t>-leća</a:t>
            </a:r>
          </a:p>
          <a:p>
            <a:r>
              <a:rPr lang="hr-HR" sz="2000" dirty="0" smtClean="0"/>
              <a:t>-staklovina</a:t>
            </a:r>
          </a:p>
          <a:p>
            <a:r>
              <a:rPr lang="hr-HR" sz="2000" dirty="0" smtClean="0"/>
              <a:t>-žuta pjega</a:t>
            </a:r>
          </a:p>
          <a:p>
            <a:r>
              <a:rPr lang="hr-HR" sz="2000" dirty="0" smtClean="0"/>
              <a:t> slijepa pjega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4572000" y="3573016"/>
            <a:ext cx="15001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-obrve</a:t>
            </a:r>
          </a:p>
          <a:p>
            <a:r>
              <a:rPr lang="hr-HR" sz="2000" dirty="0" smtClean="0"/>
              <a:t>-gornji kapak</a:t>
            </a:r>
          </a:p>
          <a:p>
            <a:r>
              <a:rPr lang="hr-HR" sz="2000" dirty="0" smtClean="0"/>
              <a:t>-donji kapak</a:t>
            </a:r>
          </a:p>
          <a:p>
            <a:r>
              <a:rPr lang="hr-HR" sz="2000" dirty="0" smtClean="0"/>
              <a:t>-trepavice</a:t>
            </a:r>
          </a:p>
          <a:p>
            <a:r>
              <a:rPr lang="hr-HR" sz="2000" dirty="0" smtClean="0"/>
              <a:t>-suzna žlijezda</a:t>
            </a:r>
          </a:p>
          <a:p>
            <a:r>
              <a:rPr lang="hr-HR" sz="2000" dirty="0" smtClean="0"/>
              <a:t>-očni mišići</a:t>
            </a:r>
            <a:endParaRPr lang="hr-HR" sz="2000" dirty="0"/>
          </a:p>
        </p:txBody>
      </p:sp>
      <p:pic>
        <p:nvPicPr>
          <p:cNvPr id="18434" name="Picture 2" descr="http://www.euro-optik.com/rjecnik/o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7049" y="3861048"/>
            <a:ext cx="2996951" cy="2996952"/>
          </a:xfrm>
          <a:prstGeom prst="rect">
            <a:avLst/>
          </a:prstGeom>
          <a:noFill/>
        </p:spPr>
      </p:pic>
      <p:pic>
        <p:nvPicPr>
          <p:cNvPr id="18436" name="Picture 4" descr="http://www.cmbih.com/portal/uploads/files/Vjestina-sminkanja-ociju2-Make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05265">
            <a:off x="109626" y="5005699"/>
            <a:ext cx="2347826" cy="1755001"/>
          </a:xfrm>
          <a:prstGeom prst="rect">
            <a:avLst/>
          </a:prstGeom>
          <a:noFill/>
        </p:spPr>
      </p:pic>
      <p:sp>
        <p:nvSpPr>
          <p:cNvPr id="20" name="Rezervirano mjesto datuma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561E-F70A-476A-B761-90FE8919DE58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21" name="Rezervirano mjesto broja slajd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 smtClean="0"/>
              <a:t>12</a:t>
            </a:r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OSJETILO SLUHA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Građa uha:</a:t>
            </a: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357422" y="257174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</a:t>
            </a:r>
            <a:r>
              <a:rPr lang="hr-HR" sz="2000" dirty="0" smtClean="0"/>
              <a:t>vanjsko </a:t>
            </a:r>
            <a:endParaRPr lang="hr-HR" sz="20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429124" y="257174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srednje</a:t>
            </a:r>
            <a:endParaRPr lang="hr-HR" sz="20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6357950" y="2571744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unutrašnje</a:t>
            </a:r>
            <a:endParaRPr lang="hr-HR" sz="2000" dirty="0"/>
          </a:p>
        </p:txBody>
      </p:sp>
      <p:cxnSp>
        <p:nvCxnSpPr>
          <p:cNvPr id="8" name="Ravni poveznik sa strelicom 7"/>
          <p:cNvCxnSpPr/>
          <p:nvPr/>
        </p:nvCxnSpPr>
        <p:spPr>
          <a:xfrm rot="5400000">
            <a:off x="2786050" y="31432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2428860" y="3357562"/>
            <a:ext cx="1423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- uška</a:t>
            </a:r>
          </a:p>
          <a:p>
            <a:r>
              <a:rPr lang="hr-HR" sz="2000" dirty="0" smtClean="0"/>
              <a:t>- </a:t>
            </a:r>
            <a:r>
              <a:rPr lang="hr-HR" sz="2000" dirty="0" err="1" smtClean="0"/>
              <a:t>zvukovod</a:t>
            </a:r>
            <a:endParaRPr lang="hr-HR" sz="20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4286248" y="3357562"/>
            <a:ext cx="2085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-čekić</a:t>
            </a:r>
          </a:p>
          <a:p>
            <a:r>
              <a:rPr lang="hr-HR" sz="2000" dirty="0" smtClean="0"/>
              <a:t>-nakovanj</a:t>
            </a:r>
          </a:p>
          <a:p>
            <a:r>
              <a:rPr lang="hr-HR" sz="2000" dirty="0" smtClean="0"/>
              <a:t>-stremen</a:t>
            </a:r>
          </a:p>
          <a:p>
            <a:r>
              <a:rPr lang="hr-HR" sz="2000" dirty="0" smtClean="0"/>
              <a:t>-Eustahijeva cijev</a:t>
            </a:r>
            <a:endParaRPr lang="hr-HR" sz="2000" dirty="0"/>
          </a:p>
        </p:txBody>
      </p:sp>
      <p:cxnSp>
        <p:nvCxnSpPr>
          <p:cNvPr id="12" name="Ravni poveznik sa strelicom 11"/>
          <p:cNvCxnSpPr/>
          <p:nvPr/>
        </p:nvCxnSpPr>
        <p:spPr>
          <a:xfrm rot="5400000">
            <a:off x="4643438" y="321468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rot="5400000">
            <a:off x="6715934" y="3213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/>
          <p:cNvSpPr txBox="1"/>
          <p:nvPr/>
        </p:nvSpPr>
        <p:spPr>
          <a:xfrm>
            <a:off x="6572264" y="3357562"/>
            <a:ext cx="192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-pužnica</a:t>
            </a:r>
          </a:p>
          <a:p>
            <a:r>
              <a:rPr lang="hr-HR" sz="2000" dirty="0" smtClean="0"/>
              <a:t>-2 mjehurića</a:t>
            </a:r>
          </a:p>
          <a:p>
            <a:r>
              <a:rPr lang="hr-HR" sz="2000" dirty="0" smtClean="0"/>
              <a:t>-3 polukružna kanalića</a:t>
            </a:r>
            <a:endParaRPr lang="hr-HR" sz="2000" dirty="0"/>
          </a:p>
        </p:txBody>
      </p:sp>
      <p:pic>
        <p:nvPicPr>
          <p:cNvPr id="16386" name="Picture 2" descr="http://www.tvornica-znanosti.org/_/rsrc/1275232298839/blog/odglavedopeteabecednimredom1dioe-i/uho.jpg?height=206&amp;width=3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572008"/>
            <a:ext cx="3149100" cy="2033588"/>
          </a:xfrm>
          <a:prstGeom prst="rect">
            <a:avLst/>
          </a:prstGeom>
          <a:noFill/>
        </p:spPr>
      </p:pic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CA7D-9F18-47AF-828F-F15FA67F0FEB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20" name="Rezervirano mjesto broja slajd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9" grpId="0"/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OSJETILO OKUSA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JEZIK</a:t>
            </a:r>
            <a:r>
              <a:rPr lang="hr-HR" dirty="0" smtClean="0"/>
              <a:t>- mišićni organ s više funkcija</a:t>
            </a:r>
          </a:p>
          <a:p>
            <a:r>
              <a:rPr lang="hr-HR" dirty="0" smtClean="0"/>
              <a:t>osjećamo </a:t>
            </a:r>
            <a:r>
              <a:rPr lang="hr-HR" dirty="0" smtClean="0"/>
              <a:t>okus tvari koje su topljive </a:t>
            </a:r>
            <a:r>
              <a:rPr lang="hr-HR" dirty="0" smtClean="0">
                <a:solidFill>
                  <a:schemeClr val="accent3"/>
                </a:solidFill>
              </a:rPr>
              <a:t>u slini</a:t>
            </a:r>
            <a:endParaRPr lang="hr-HR" dirty="0">
              <a:solidFill>
                <a:schemeClr val="accent3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071802" y="321468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4 PODRUČJA  OSJETLJIVOSTI 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2000232" y="4000504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1. vrh jezika - SLATKO</a:t>
            </a:r>
          </a:p>
          <a:p>
            <a:r>
              <a:rPr lang="hr-HR" dirty="0" smtClean="0"/>
              <a:t>2. korijen jezika - GORKO</a:t>
            </a:r>
          </a:p>
          <a:p>
            <a:pPr marL="342900" indent="-342900"/>
            <a:r>
              <a:rPr lang="hr-HR" dirty="0" smtClean="0"/>
              <a:t>3. rubovi jezika - SLANO</a:t>
            </a:r>
          </a:p>
          <a:p>
            <a:pPr marL="342900" indent="-342900"/>
            <a:r>
              <a:rPr lang="hr-HR" dirty="0" smtClean="0"/>
              <a:t>                       </a:t>
            </a:r>
            <a:r>
              <a:rPr lang="hr-HR" dirty="0" smtClean="0"/>
              <a:t>- </a:t>
            </a:r>
            <a:r>
              <a:rPr lang="hr-HR" dirty="0" smtClean="0"/>
              <a:t>KISELO</a:t>
            </a:r>
            <a:endParaRPr lang="hr-HR" dirty="0"/>
          </a:p>
        </p:txBody>
      </p:sp>
      <p:pic>
        <p:nvPicPr>
          <p:cNvPr id="14338" name="Picture 2" descr="http://e-skola.biol.pmf.unizg.hr/odgovori/odg-slike/jezik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8436" y="3000372"/>
            <a:ext cx="2595564" cy="3706466"/>
          </a:xfrm>
          <a:prstGeom prst="rect">
            <a:avLst/>
          </a:prstGeom>
          <a:noFill/>
        </p:spPr>
      </p:pic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5A4A-8028-450C-81D1-1B3A40AE82BE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index.hr/images2/vrtlarnosV.jpg"/>
          <p:cNvPicPr>
            <a:picLocks noChangeAspect="1" noChangeArrowheads="1"/>
          </p:cNvPicPr>
          <p:nvPr/>
        </p:nvPicPr>
        <p:blipFill>
          <a:blip r:embed="rId3" cstate="print"/>
          <a:srcRect l="20639" r="10320"/>
          <a:stretch>
            <a:fillRect/>
          </a:stretch>
        </p:blipFill>
        <p:spPr bwMode="auto">
          <a:xfrm>
            <a:off x="7164288" y="2132856"/>
            <a:ext cx="1702053" cy="272606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OSJETILO MIRISA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NOS </a:t>
            </a:r>
            <a:r>
              <a:rPr lang="hr-HR" sz="2400" dirty="0" smtClean="0">
                <a:solidFill>
                  <a:schemeClr val="tx2"/>
                </a:solidFill>
              </a:rPr>
              <a:t>- </a:t>
            </a:r>
            <a:r>
              <a:rPr lang="hr-HR" sz="2400" dirty="0" smtClean="0"/>
              <a:t>dišna funkcija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       </a:t>
            </a:r>
            <a:r>
              <a:rPr lang="hr-HR" sz="2400" dirty="0" smtClean="0">
                <a:solidFill>
                  <a:schemeClr val="tx2"/>
                </a:solidFill>
              </a:rPr>
              <a:t>        </a:t>
            </a:r>
            <a:r>
              <a:rPr lang="hr-HR" sz="2400" dirty="0" smtClean="0">
                <a:solidFill>
                  <a:schemeClr val="tx2"/>
                </a:solidFill>
              </a:rPr>
              <a:t>- </a:t>
            </a:r>
            <a:r>
              <a:rPr lang="hr-HR" sz="2400" dirty="0" smtClean="0"/>
              <a:t>osjetilna funkcija</a:t>
            </a:r>
          </a:p>
          <a:p>
            <a:pPr>
              <a:buNone/>
            </a:pPr>
            <a:r>
              <a:rPr lang="hr-HR" sz="2400" dirty="0" smtClean="0"/>
              <a:t>        </a:t>
            </a:r>
            <a:r>
              <a:rPr lang="hr-HR" sz="2400" dirty="0" smtClean="0"/>
              <a:t>       </a:t>
            </a:r>
            <a:r>
              <a:rPr lang="hr-HR" sz="2400" dirty="0" smtClean="0"/>
              <a:t>- dio osjetila za miris    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/>
                </a:solidFill>
              </a:rPr>
              <a:t>Unutrašnjost nosa</a:t>
            </a:r>
            <a:r>
              <a:rPr lang="hr-HR" sz="2400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                                 </a:t>
            </a:r>
            <a:r>
              <a:rPr lang="hr-HR" sz="2400" dirty="0" smtClean="0">
                <a:solidFill>
                  <a:schemeClr val="tx2"/>
                </a:solidFill>
              </a:rPr>
              <a:t>- </a:t>
            </a:r>
            <a:r>
              <a:rPr lang="hr-HR" sz="2400" dirty="0" smtClean="0"/>
              <a:t>2 nosne šupljine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                                 </a:t>
            </a:r>
            <a:r>
              <a:rPr lang="hr-HR" sz="2400" dirty="0" smtClean="0">
                <a:solidFill>
                  <a:schemeClr val="tx2"/>
                </a:solidFill>
              </a:rPr>
              <a:t>- </a:t>
            </a:r>
            <a:r>
              <a:rPr lang="hr-HR" sz="2400" dirty="0" smtClean="0"/>
              <a:t>njušne stanice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                                 </a:t>
            </a:r>
            <a:r>
              <a:rPr lang="hr-HR" sz="2400" dirty="0" smtClean="0">
                <a:solidFill>
                  <a:schemeClr val="tx2"/>
                </a:solidFill>
              </a:rPr>
              <a:t>- </a:t>
            </a:r>
            <a:r>
              <a:rPr lang="hr-HR" sz="2400" dirty="0" smtClean="0"/>
              <a:t>žlijezde koje izlučuju sluz</a:t>
            </a:r>
            <a:r>
              <a:rPr lang="hr-HR" sz="2400" dirty="0" smtClean="0">
                <a:solidFill>
                  <a:schemeClr val="tx2"/>
                </a:solidFill>
              </a:rPr>
              <a:t>   </a:t>
            </a:r>
          </a:p>
          <a:p>
            <a:pPr>
              <a:buNone/>
            </a:pPr>
            <a:endParaRPr lang="hr-HR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- </a:t>
            </a:r>
            <a:r>
              <a:rPr lang="hr-HR" sz="2400" dirty="0" smtClean="0"/>
              <a:t>Osjećamo samo tvari koje su topljive u nosnoj sluzi</a:t>
            </a:r>
            <a:endParaRPr lang="hr-HR" sz="2400" dirty="0">
              <a:solidFill>
                <a:schemeClr val="tx2"/>
              </a:solidFill>
            </a:endParaRP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034A-9E62-4CAE-835C-0EFBD48E9AF6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OSJETILO OPIPA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KOŽA - </a:t>
            </a:r>
            <a:r>
              <a:rPr lang="hr-HR" dirty="0" smtClean="0"/>
              <a:t>štiti organizam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             - </a:t>
            </a:r>
            <a:r>
              <a:rPr lang="hr-HR" dirty="0" smtClean="0"/>
              <a:t>djeluje kao sjetilni organ</a:t>
            </a:r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   </a:t>
            </a:r>
            <a:endParaRPr lang="hr-HR" dirty="0">
              <a:solidFill>
                <a:schemeClr val="tx2"/>
              </a:solidFill>
            </a:endParaRPr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1643042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2214546" y="2786058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 </a:t>
            </a:r>
            <a:r>
              <a:rPr lang="hr-HR" sz="2000" dirty="0" smtClean="0"/>
              <a:t>osjetilna tjelešca </a:t>
            </a:r>
            <a:r>
              <a:rPr lang="hr-HR" sz="2000" dirty="0" smtClean="0">
                <a:solidFill>
                  <a:srgbClr val="FF0000"/>
                </a:solidFill>
              </a:rPr>
              <a:t>:  OPIP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                   TOPLO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                   HLADNO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500166" y="392906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TOPLINA: </a:t>
            </a:r>
            <a:r>
              <a:rPr lang="hr-HR" sz="2000" dirty="0" smtClean="0"/>
              <a:t>- osjet. tjelešca – dublji slojevi kože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      </a:t>
            </a:r>
            <a:r>
              <a:rPr lang="hr-HR" sz="2000" dirty="0" smtClean="0"/>
              <a:t>- previsoke </a:t>
            </a:r>
            <a:r>
              <a:rPr lang="hr-HR" sz="2000" dirty="0" err="1" smtClean="0"/>
              <a:t>temp</a:t>
            </a:r>
            <a:r>
              <a:rPr lang="hr-HR" sz="2000" dirty="0" smtClean="0"/>
              <a:t>. -</a:t>
            </a:r>
            <a:r>
              <a:rPr lang="hr-HR" sz="2000" dirty="0" smtClean="0">
                <a:solidFill>
                  <a:srgbClr val="FF0000"/>
                </a:solidFill>
              </a:rPr>
              <a:t>bol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571604" y="464344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BOL : </a:t>
            </a:r>
            <a:r>
              <a:rPr lang="hr-HR" sz="2000" dirty="0" smtClean="0"/>
              <a:t>- upozorenje organizmu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</a:t>
            </a:r>
            <a:r>
              <a:rPr lang="hr-HR" sz="2000" dirty="0" smtClean="0"/>
              <a:t>- različite reakcije na bol </a:t>
            </a:r>
            <a:r>
              <a:rPr lang="hr-HR" sz="2000" dirty="0" smtClean="0">
                <a:solidFill>
                  <a:srgbClr val="FF0000"/>
                </a:solidFill>
              </a:rPr>
              <a:t>- OSJETLJIVIJI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                                    - IZDRŽLJIVIJI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                                   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1643042" y="5572140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OPIP: </a:t>
            </a:r>
            <a:r>
              <a:rPr lang="hr-HR" sz="2000" dirty="0" smtClean="0"/>
              <a:t> - jagodice prstiju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- </a:t>
            </a:r>
            <a:r>
              <a:rPr lang="hr-HR" sz="2000" dirty="0" err="1" smtClean="0"/>
              <a:t>svrđež</a:t>
            </a:r>
            <a:r>
              <a:rPr lang="hr-HR" sz="2000" dirty="0" smtClean="0"/>
              <a:t>,škakljanje,dodir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          - </a:t>
            </a:r>
            <a:r>
              <a:rPr lang="hr-HR" sz="2000" dirty="0" smtClean="0"/>
              <a:t>jaki podražaj - </a:t>
            </a:r>
            <a:r>
              <a:rPr lang="hr-HR" sz="2000" dirty="0" smtClean="0">
                <a:solidFill>
                  <a:srgbClr val="FF0000"/>
                </a:solidFill>
              </a:rPr>
              <a:t>bol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FC93-F221-4EF1-9E67-007DD5EE7120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jeziku imamo 10 000 okusnih pupoljaka       4-20 okusnih stanica</a:t>
            </a:r>
          </a:p>
          <a:p>
            <a:endParaRPr lang="hr-HR" dirty="0" smtClean="0"/>
          </a:p>
          <a:p>
            <a:r>
              <a:rPr lang="hr-HR" dirty="0" smtClean="0"/>
              <a:t>Okus se smanjuje između 30. i 80. godina</a:t>
            </a:r>
          </a:p>
          <a:p>
            <a:endParaRPr lang="hr-HR" dirty="0" smtClean="0"/>
          </a:p>
          <a:p>
            <a:r>
              <a:rPr lang="hr-HR" dirty="0" smtClean="0"/>
              <a:t>Na bol reagiramo s oko 3 milijuna slobodnih živčanih završetaka u koži</a:t>
            </a:r>
          </a:p>
          <a:p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3643306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F9B3-345B-42AD-81F0-91B32011BC86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    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1.) Što se sve nalazi u srednjem uhu?</a:t>
            </a:r>
          </a:p>
          <a:p>
            <a:pPr>
              <a:buNone/>
            </a:pPr>
            <a:endParaRPr lang="hr-HR" dirty="0" smtClean="0"/>
          </a:p>
          <a:p>
            <a:pPr marL="596646" indent="-514350">
              <a:buNone/>
            </a:pPr>
            <a:r>
              <a:rPr lang="hr-HR" dirty="0" smtClean="0"/>
              <a:t> a.) uška</a:t>
            </a:r>
            <a:r>
              <a:rPr lang="hr-HR" dirty="0" smtClean="0"/>
              <a:t>, </a:t>
            </a:r>
            <a:r>
              <a:rPr lang="hr-HR" dirty="0" err="1" smtClean="0"/>
              <a:t>zvukovod</a:t>
            </a:r>
            <a:r>
              <a:rPr lang="hr-HR" dirty="0" smtClean="0"/>
              <a:t>, čekić, nakovanj</a:t>
            </a:r>
            <a:endParaRPr lang="hr-HR" dirty="0" smtClean="0"/>
          </a:p>
          <a:p>
            <a:pPr marL="596646" indent="-514350">
              <a:buNone/>
            </a:pPr>
            <a:r>
              <a:rPr lang="hr-HR" dirty="0" smtClean="0"/>
              <a:t> b.)čekić</a:t>
            </a:r>
            <a:r>
              <a:rPr lang="hr-HR" dirty="0" smtClean="0"/>
              <a:t>, stremen, nakovanj, Eustahijeva </a:t>
            </a:r>
            <a:r>
              <a:rPr lang="hr-HR" dirty="0" smtClean="0"/>
              <a:t>cijev</a:t>
            </a:r>
          </a:p>
          <a:p>
            <a:pPr marL="596646" indent="-514350">
              <a:buNone/>
            </a:pPr>
            <a:r>
              <a:rPr lang="hr-HR" dirty="0" smtClean="0"/>
              <a:t> c.)</a:t>
            </a:r>
            <a:r>
              <a:rPr lang="hr-HR" dirty="0" smtClean="0"/>
              <a:t>pužnica, uška, </a:t>
            </a:r>
            <a:r>
              <a:rPr lang="hr-HR" dirty="0" err="1" smtClean="0"/>
              <a:t>zvukovod</a:t>
            </a:r>
            <a:r>
              <a:rPr lang="hr-HR" dirty="0" smtClean="0"/>
              <a:t>, stremen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5B9A-42EB-4CD5-B41C-74121B11314E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2.) Kakvu sliku vidimo prije nego </a:t>
            </a:r>
            <a:r>
              <a:rPr lang="hr-HR" dirty="0" smtClean="0"/>
              <a:t> </a:t>
            </a:r>
            <a:r>
              <a:rPr lang="hr-HR" dirty="0" smtClean="0"/>
              <a:t>          </a:t>
            </a:r>
            <a:r>
              <a:rPr lang="hr-HR" dirty="0" smtClean="0"/>
              <a:t>što </a:t>
            </a:r>
            <a:r>
              <a:rPr lang="hr-HR" dirty="0" smtClean="0"/>
              <a:t>je živac promijeni?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a.) umanjenu i normalno okrenutu</a:t>
            </a:r>
          </a:p>
          <a:p>
            <a:pPr>
              <a:buNone/>
            </a:pPr>
            <a:r>
              <a:rPr lang="hr-HR" dirty="0" smtClean="0"/>
              <a:t>b.) uvećanu i naopaku</a:t>
            </a:r>
          </a:p>
          <a:p>
            <a:pPr>
              <a:buNone/>
            </a:pPr>
            <a:r>
              <a:rPr lang="hr-HR" dirty="0" smtClean="0"/>
              <a:t>c.) umanjeno i naopako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C853-FBBA-4214-BCA0-4C8045F47613}" type="datetime1">
              <a:rPr lang="hr-HR" smtClean="0"/>
              <a:pPr/>
              <a:t>24.4.2012.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          Čovjekova osjetila</a:t>
            </a:r>
            <a:endParaRPr lang="hr-H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418</Words>
  <Application>Microsoft Office PowerPoint</Application>
  <PresentationFormat>Prikaz na zaslonu (4:3)</PresentationFormat>
  <Paragraphs>125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Solsticij</vt:lpstr>
      <vt:lpstr>  OSJETILA</vt:lpstr>
      <vt:lpstr>OSJETILO VIDA</vt:lpstr>
      <vt:lpstr>OSJETILO SLUHA</vt:lpstr>
      <vt:lpstr>OSJETILO OKUSA</vt:lpstr>
      <vt:lpstr> OSJETILO MIRISA</vt:lpstr>
      <vt:lpstr> OSJETILO OPIPA</vt:lpstr>
      <vt:lpstr>ZANIMLJIVOSTI</vt:lpstr>
      <vt:lpstr>     PITANJA</vt:lpstr>
      <vt:lpstr>PITANJA</vt:lpstr>
      <vt:lpstr>PITANJA</vt:lpstr>
    </vt:vector>
  </TitlesOfParts>
  <Company>Osnovna škola Ludbreg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osjetila</dc:title>
  <dc:creator>L015</dc:creator>
  <cp:lastModifiedBy>Sale</cp:lastModifiedBy>
  <cp:revision>26</cp:revision>
  <dcterms:created xsi:type="dcterms:W3CDTF">2004-03-08T23:59:41Z</dcterms:created>
  <dcterms:modified xsi:type="dcterms:W3CDTF">2012-04-24T16:25:20Z</dcterms:modified>
</cp:coreProperties>
</file>