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96" autoAdjust="0"/>
    <p:restoredTop sz="94660"/>
  </p:normalViewPr>
  <p:slideViewPr>
    <p:cSldViewPr>
      <p:cViewPr varScale="1">
        <p:scale>
          <a:sx n="72" d="100"/>
          <a:sy n="72" d="100"/>
        </p:scale>
        <p:origin x="-9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A664B-96DD-4D99-812D-9605887446B6}" type="datetimeFigureOut">
              <a:rPr lang="hr-HR" smtClean="0"/>
              <a:pPr/>
              <a:t>24.4.2012.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9C690-E780-4876-B383-2B27A94157BF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857854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9C690-E780-4876-B383-2B27A94157BF}" type="slidenum">
              <a:rPr lang="hr-HR" smtClean="0"/>
              <a:pPr/>
              <a:t>11</a:t>
            </a:fld>
            <a:endParaRPr lang="hr-H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2A3E8-5710-4364-8898-91A82F8049B9}" type="datetimeFigureOut">
              <a:rPr lang="hr-HR" smtClean="0"/>
              <a:pPr/>
              <a:t>24.4.2012.</a:t>
            </a:fld>
            <a:endParaRPr lang="hr-HR" dirty="0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A0FE5-93A4-4284-B26F-5D7FA167F949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32" name="Pravokutni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Pravokutnik 38"/>
          <p:cNvSpPr/>
          <p:nvPr/>
        </p:nvSpPr>
        <p:spPr>
          <a:xfrm>
            <a:off x="309559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avokutni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avokutni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Pravokutni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56" name="Pravokutni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Pravokutni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Pravokutni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Pravokutni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3840" y="0"/>
            <a:ext cx="1440160" cy="1111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dirty="0" smtClean="0"/>
              <a:t>Kliknite da biste uredili stil naslova matrice</a:t>
            </a:r>
            <a:endParaRPr kumimoji="0" lang="en-US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2A3E8-5710-4364-8898-91A82F8049B9}" type="datetimeFigureOut">
              <a:rPr lang="hr-HR" smtClean="0"/>
              <a:pPr/>
              <a:t>24.4.2012.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A0FE5-93A4-4284-B26F-5D7FA167F949}" type="slidenum">
              <a:rPr lang="hr-HR" smtClean="0"/>
              <a:pPr/>
              <a:t>‹#›</a:t>
            </a:fld>
            <a:endParaRPr lang="hr-HR" dirty="0"/>
          </a:p>
        </p:txBody>
      </p:sp>
      <p:pic>
        <p:nvPicPr>
          <p:cNvPr id="2049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9516" y="0"/>
            <a:ext cx="1364483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2A3E8-5710-4364-8898-91A82F8049B9}" type="datetimeFigureOut">
              <a:rPr lang="hr-HR" smtClean="0"/>
              <a:pPr/>
              <a:t>24.4.2012.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A0FE5-93A4-4284-B26F-5D7FA167F949}" type="slidenum">
              <a:rPr lang="hr-HR" smtClean="0"/>
              <a:pPr/>
              <a:t>‹#›</a:t>
            </a:fld>
            <a:endParaRPr lang="hr-HR" dirty="0"/>
          </a:p>
        </p:txBody>
      </p:sp>
      <p:pic>
        <p:nvPicPr>
          <p:cNvPr id="1025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9181" y="0"/>
            <a:ext cx="1504819" cy="1161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dirty="0" smtClean="0"/>
              <a:t>Kliknite da biste uredili stil naslova matrice</a:t>
            </a:r>
            <a:endParaRPr kumimoji="0"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2A3E8-5710-4364-8898-91A82F8049B9}" type="datetimeFigureOut">
              <a:rPr lang="hr-HR" smtClean="0"/>
              <a:pPr/>
              <a:t>24.4.2012.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A0FE5-93A4-4284-B26F-5D7FA167F949}" type="slidenum">
              <a:rPr lang="hr-HR" smtClean="0"/>
              <a:pPr/>
              <a:t>‹#›</a:t>
            </a:fld>
            <a:endParaRPr lang="hr-HR" dirty="0"/>
          </a:p>
        </p:txBody>
      </p:sp>
      <p:pic>
        <p:nvPicPr>
          <p:cNvPr id="10241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"/>
            <a:ext cx="1403648" cy="1082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ručno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Prostoručno 14"/>
          <p:cNvSpPr>
            <a:spLocks/>
          </p:cNvSpPr>
          <p:nvPr/>
        </p:nvSpPr>
        <p:spPr bwMode="auto">
          <a:xfrm>
            <a:off x="373967" y="1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Prostoručno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Prostoručno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Prostoručno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Prostoručno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Prostoručno 18"/>
          <p:cNvSpPr>
            <a:spLocks/>
          </p:cNvSpPr>
          <p:nvPr/>
        </p:nvSpPr>
        <p:spPr bwMode="auto">
          <a:xfrm>
            <a:off x="5948365" y="4246564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Prostoručno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Prostoručno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Prostoručno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Prostoručno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Prostoručno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Prostoručno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Prostoručno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Prostoručno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06903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2A3E8-5710-4364-8898-91A82F8049B9}" type="datetimeFigureOut">
              <a:rPr lang="hr-HR" smtClean="0"/>
              <a:pPr/>
              <a:t>24.4.2012.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A0FE5-93A4-4284-B26F-5D7FA167F949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363160" y="402265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06901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 flipH="1">
            <a:off x="37153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avokutni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avokutnik 9"/>
          <p:cNvSpPr/>
          <p:nvPr/>
        </p:nvSpPr>
        <p:spPr>
          <a:xfrm flipH="1">
            <a:off x="448451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Pravokutnik 10"/>
          <p:cNvSpPr/>
          <p:nvPr/>
        </p:nvSpPr>
        <p:spPr>
          <a:xfrm flipH="1">
            <a:off x="476703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utnik 11"/>
          <p:cNvSpPr/>
          <p:nvPr/>
        </p:nvSpPr>
        <p:spPr>
          <a:xfrm>
            <a:off x="500479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pic>
        <p:nvPicPr>
          <p:cNvPr id="9217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9517" y="0"/>
            <a:ext cx="1364483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64344" y="17705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5344" y="17705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2A3E8-5710-4364-8898-91A82F8049B9}" type="datetimeFigureOut">
              <a:rPr lang="hr-HR" smtClean="0"/>
              <a:pPr/>
              <a:t>24.4.2012.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A0FE5-93A4-4284-B26F-5D7FA167F949}" type="slidenum">
              <a:rPr lang="hr-HR" smtClean="0"/>
              <a:pPr/>
              <a:t>‹#›</a:t>
            </a:fld>
            <a:endParaRPr lang="hr-HR" dirty="0"/>
          </a:p>
        </p:txBody>
      </p:sp>
      <p:pic>
        <p:nvPicPr>
          <p:cNvPr id="8193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9297" y="0"/>
            <a:ext cx="1404703" cy="1083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avokutnik 24"/>
          <p:cNvSpPr/>
          <p:nvPr/>
        </p:nvSpPr>
        <p:spPr>
          <a:xfrm>
            <a:off x="0" y="402266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1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1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6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2A3E8-5710-4364-8898-91A82F8049B9}" type="datetimeFigureOut">
              <a:rPr lang="hr-HR" smtClean="0"/>
              <a:pPr/>
              <a:t>24.4.2012.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A0FE5-93A4-4284-B26F-5D7FA167F949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87791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avokutni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avokutni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Pravokutni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avokutnik 19"/>
          <p:cNvSpPr/>
          <p:nvPr/>
        </p:nvSpPr>
        <p:spPr>
          <a:xfrm flipH="1">
            <a:off x="14977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avokutni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avokutnik 21"/>
          <p:cNvSpPr/>
          <p:nvPr/>
        </p:nvSpPr>
        <p:spPr>
          <a:xfrm flipH="1">
            <a:off x="226683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Pravokutnik 28"/>
          <p:cNvSpPr/>
          <p:nvPr/>
        </p:nvSpPr>
        <p:spPr>
          <a:xfrm flipH="1">
            <a:off x="254935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avokutnik 29"/>
          <p:cNvSpPr/>
          <p:nvPr/>
        </p:nvSpPr>
        <p:spPr>
          <a:xfrm>
            <a:off x="278711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pic>
        <p:nvPicPr>
          <p:cNvPr id="7169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2629" y="0"/>
            <a:ext cx="1311371" cy="1011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2A3E8-5710-4364-8898-91A82F8049B9}" type="datetimeFigureOut">
              <a:rPr lang="hr-HR" smtClean="0"/>
              <a:pPr/>
              <a:t>24.4.2012.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A0FE5-93A4-4284-B26F-5D7FA167F949}" type="slidenum">
              <a:rPr lang="hr-HR" smtClean="0"/>
              <a:pPr/>
              <a:t>‹#›</a:t>
            </a:fld>
            <a:endParaRPr lang="hr-HR" dirty="0"/>
          </a:p>
        </p:txBody>
      </p:sp>
      <p:pic>
        <p:nvPicPr>
          <p:cNvPr id="6145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5965" y="0"/>
            <a:ext cx="1498035" cy="11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2A3E8-5710-4364-8898-91A82F8049B9}" type="datetimeFigureOut">
              <a:rPr lang="hr-HR" smtClean="0"/>
              <a:pPr/>
              <a:t>24.4.2012.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A0FE5-93A4-4284-B26F-5D7FA167F949}" type="slidenum">
              <a:rPr lang="hr-HR" smtClean="0"/>
              <a:pPr/>
              <a:t>‹#›</a:t>
            </a:fld>
            <a:endParaRPr lang="hr-HR" dirty="0"/>
          </a:p>
        </p:txBody>
      </p:sp>
      <p:pic>
        <p:nvPicPr>
          <p:cNvPr id="5121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5965" y="0"/>
            <a:ext cx="1498035" cy="11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2A3E8-5710-4364-8898-91A82F8049B9}" type="datetimeFigureOut">
              <a:rPr lang="hr-HR" smtClean="0"/>
              <a:pPr/>
              <a:t>24.4.2012.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A0FE5-93A4-4284-B26F-5D7FA167F949}" type="slidenum">
              <a:rPr lang="hr-HR" smtClean="0"/>
              <a:pPr/>
              <a:t>‹#›</a:t>
            </a:fld>
            <a:endParaRPr lang="hr-HR" dirty="0"/>
          </a:p>
        </p:txBody>
      </p:sp>
      <p:pic>
        <p:nvPicPr>
          <p:cNvPr id="4097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3841" y="0"/>
            <a:ext cx="1440159" cy="1111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368032" y="1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Ravni poveznik 8"/>
          <p:cNvCxnSpPr/>
          <p:nvPr/>
        </p:nvCxnSpPr>
        <p:spPr>
          <a:xfrm flipV="1">
            <a:off x="363195" y="1885028"/>
            <a:ext cx="878262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3" y="1219200"/>
            <a:ext cx="132763" cy="128467"/>
            <a:chOff x="6668087" y="1297746"/>
            <a:chExt cx="161840" cy="156602"/>
          </a:xfrm>
        </p:grpSpPr>
        <p:cxnSp>
          <p:nvCxnSpPr>
            <p:cNvPr id="15" name="Ravni poveznik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ni poveznik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ni poveznik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 bwMode="grayWhite">
          <a:xfrm>
            <a:off x="914400" y="441252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68032" y="1893782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dirty="0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3" y="1371600"/>
            <a:ext cx="132763" cy="128467"/>
            <a:chOff x="6668087" y="1297746"/>
            <a:chExt cx="161840" cy="156602"/>
          </a:xfrm>
        </p:grpSpPr>
        <p:cxnSp>
          <p:nvCxnSpPr>
            <p:cNvPr id="11" name="Ravni poveznik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ni poveznik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ni poveznik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9" y="1474763"/>
            <a:ext cx="132763" cy="128467"/>
            <a:chOff x="6668087" y="1297746"/>
            <a:chExt cx="161840" cy="156602"/>
          </a:xfrm>
        </p:grpSpPr>
        <p:cxnSp>
          <p:nvCxnSpPr>
            <p:cNvPr id="19" name="Ravni poveznik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ni poveznik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ni poveznik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477000" y="55500"/>
            <a:ext cx="2133600" cy="365125"/>
          </a:xfrm>
        </p:spPr>
        <p:txBody>
          <a:bodyPr/>
          <a:lstStyle>
            <a:extLst/>
          </a:lstStyle>
          <a:p>
            <a:fld id="{8362A3E8-5710-4364-8898-91A82F8049B9}" type="datetimeFigureOut">
              <a:rPr lang="hr-HR" smtClean="0"/>
              <a:pPr/>
              <a:t>24.4.2012.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55500"/>
            <a:ext cx="5562600" cy="365125"/>
          </a:xfrm>
        </p:spPr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10600" y="55500"/>
            <a:ext cx="457200" cy="365125"/>
          </a:xfrm>
        </p:spPr>
        <p:txBody>
          <a:bodyPr/>
          <a:lstStyle>
            <a:extLst/>
          </a:lstStyle>
          <a:p>
            <a:fld id="{557A0FE5-93A4-4284-B26F-5D7FA167F949}" type="slidenum">
              <a:rPr lang="hr-HR" smtClean="0"/>
              <a:pPr/>
              <a:t>‹#›</a:t>
            </a:fld>
            <a:endParaRPr lang="hr-HR" dirty="0"/>
          </a:p>
        </p:txBody>
      </p:sp>
      <p:pic>
        <p:nvPicPr>
          <p:cNvPr id="3073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7856" y="0"/>
            <a:ext cx="1296144" cy="1000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Pravokutni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avokutni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avokutni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Pravokutni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utnik 11"/>
          <p:cNvSpPr/>
          <p:nvPr/>
        </p:nvSpPr>
        <p:spPr>
          <a:xfrm>
            <a:off x="309559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avokutni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avokutni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avokutni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hr-HR" dirty="0" smtClean="0"/>
              <a:t>Kliknite da biste uredili stil naslova matrice</a:t>
            </a:r>
            <a:endParaRPr kumimoji="0" lang="en-US" dirty="0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477000" y="6416676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362A3E8-5710-4364-8898-91A82F8049B9}" type="datetimeFigureOut">
              <a:rPr lang="hr-HR" smtClean="0"/>
              <a:pPr/>
              <a:t>24.4.2012.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914400" y="6416676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hr-HR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10600" y="6416676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57A0FE5-93A4-4284-B26F-5D7FA167F949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14400" y="1124744"/>
            <a:ext cx="7772400" cy="3600400"/>
          </a:xfrm>
        </p:spPr>
        <p:txBody>
          <a:bodyPr/>
          <a:lstStyle/>
          <a:p>
            <a:r>
              <a:rPr lang="hr-HR" sz="4400" dirty="0" smtClean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  <a:t>PROTOK ENERGIJE I </a:t>
            </a:r>
            <a:br>
              <a:rPr lang="hr-HR" sz="4400" dirty="0" smtClean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</a:br>
            <a:r>
              <a:rPr lang="hr-HR" sz="4400" dirty="0" smtClean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  <a:t>ZDRAVA PREHRANA</a:t>
            </a:r>
            <a:endParaRPr lang="hr-HR" sz="4400" dirty="0">
              <a:solidFill>
                <a:schemeClr val="accent4">
                  <a:lumMod val="75000"/>
                </a:schemeClr>
              </a:solidFill>
              <a:latin typeface="Algerian" pitchFamily="82" charset="0"/>
            </a:endParaRPr>
          </a:p>
        </p:txBody>
      </p:sp>
      <p:pic>
        <p:nvPicPr>
          <p:cNvPr id="17410" name="Picture 2" descr="http://www.protivbora.com/images/prehrana1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62004">
            <a:off x="4139952" y="3789040"/>
            <a:ext cx="3597255" cy="256946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POVRĆE</a:t>
            </a:r>
            <a:endParaRPr lang="hr-HR" dirty="0"/>
          </a:p>
        </p:txBody>
      </p:sp>
      <p:sp>
        <p:nvSpPr>
          <p:cNvPr id="1026" name="AutoShape 2" descr="data:image/jpeg;base64,/9j/4AAQSkZJRgABAQAAAQABAAD/2wCEAAkGBhQSEBQUEhQWFRUWFRcUFhUVFhcVFxQVFxcVFBUYFRcXHSYeGBwjGRQUHy8gIycpLCwsFx4xNTAqNSYrLCkBCQoKDgwOGg8PGiwkHyQpLCkvLCosLCwsLC0pLCwsKSwsLCwpLCwsLCksLCwsLCwsLCwsLCkpKSwsLCwsKSwpLP/AABEIAMIBAwMBIgACEQEDEQH/xAAcAAABBQEBAQAAAAAAAAAAAAAAAQIEBQYDBwj/xAA9EAABAwIEBAQEBQMDAgcAAAABAAIRAyEEEjFBBQZRYRMicYEyQpGhBxSxwdEjUvBicuEWMxUkQ4KSsvH/xAAaAQADAQEBAQAAAAAAAAAAAAAAAQIDBAUG/8QALhEAAgIBBAEEAAQGAwAAAAAAAAECEQMEEiExIhNBUWFxgZHxMmKhsdHhBSMz/9oADAMBAAIRAxEAPwD0poTg1DQnAKDQUNSgICcECDKlASpUDABODUBKgQQlAQAlQAZUsJUqYxISwovFMeKNF9Q/KPqTYD6lebYvnKpUM1KjmtdZrWWkkSIaLn1Mlc2fULEurZnPIonqgTgF5LgOaauHl9L+o2wc1xdFxd2Ub2JnT6rUcu/iPTrQKoyH+/5ZGs7j17qMWshNeXBKyr3NqAlhcsNimPEscHem3qNl3XYnfKNLEhKAkcY1solbirWuAHmG8bH10WeTNDErm6AnQnALlRrhwkH/AIXZoWkZKStAJCUJSEBUIUBKkShAhUqRKgAQhCABCEIAEIQgDONKcE1oTwFBoKE4IASwkAqUBIAngJgATkgSwkAqWEITAEqISwgDP871qYwb2vdBdGQTq4X9wBJXkGLwznODg5vlaQGFshvlgH1kEe5W2/FHFEVWgC7aJ9w7PMmNgDp1HVYn82xtPM5pLcsZA10F2nl3AnLvsF5+dy3Nr8Dkyu5HXh3GH0PKHZXNHwljXOO4HUegKv8AlupTxMZqcZXA+Vpa0kaSD5T6LE8P4h+XfmgMJgxfNsReZmCtE/8AESp5Q0mRcE67iTb1C83Nid+KZB6TgaVOhJD3AERlDnQBeMoF7THXRTm417x5XkNG7jlPtufeF5YOYMTWjNmM9JBO+x1gbK3wmHrNaC/+mDs90En01lciyZMfF1+Y1No3TnUz8dQuPSZUqgGH4W2/VZThNUF4adzEwYV1jMeG+WYEwOrriYWbnxbZpGVlvgXwTERNlaMq7G3fYrGHitOi4kiHugxef9JcNrLRcP4kHtHcL1NFqdq22dCp9FukhMpVJXRe7CSkrRLBCEKgFSpqWUxCoSJUACEIQAIQhAGeaF0ATWp4WZoAToQEqAABOCQJyABKEJUwBKhAQAqWEIQIwv4mcHqOa2uxpqAAMLAPhkmHT0kifb2xfA+WXlk1iZdmfEgMncgxfr/hXon4i4vLhmtAnM6TcAZWXM+5BteyyGE4q2zHP8oGjh8RPxARqL9N14+tyyjLbD82c063UU3EOXaLGPAbLsm581iCDIO4/VR+WuWTWa57RnLWgBpMGQb+sifqrjG43Cuqmq5jpcSARUc24s6AT7EaKRguLYelDqFIA7m5PeDHcrg9aajTsW0g8DwWJp+V1BzH3yVCQWMmRmM7jb1+uo4vgWYinQpuqOYymCajWhrnVKrspJ8U3aLEW1t7Vo4k+sSbMaBJm5jXRVVXixJIDtN5krP18ivakiao0jW0KLYY2OhzEmes9e6TiXE8oa4XcW+Qm8Tq6++ih8scNOJqZnT4TLucdCf7W9e/Raatg6eKcBlAp07SLT2B6LOS3csurMhgaL69TK0FxJlxP3JK33w025BJZBMWvoVxqVKeGZDAGx0/fqqKrx802ODZDniZJnKL3vvrCvlNbS4+PJoMRzGxjcwd5v7dz1kbK+4PxVtdkjUa+68bpVS9+WTr6/deycD4eKNBjYvEu/3HX+F6mglklkdPxGpNssEIQvaKBCEIAJSymyiUwHISSiUAKhCEAULU8JrU4LM0FCckCUFAChOTQnIAEoSKrx3NFCk4sL5eATlaC70BIs0nulKSjy2JtLstkqydXn1seSk4/wC4x32FxCj4P8RfMfFpQ2YBYZI1tB+IxBsslqMbdJkepH5NonBQ+G8Tp12Z6ZkTB2IPcehB91MW12WZrn/A58IX2/pHOREy0+U/qD7LyF1Spna0Na6GnzE5bmYtE3gT7he+cQpB1GoC1r/I7yv+F0CQHdBIF14LxHE3cSPDnM4Mb5sogOyj0JgHsFw6mCbs5sq5siYCnDmPdTABmGl5qRlEzEx6N1TRzZWqVTTa0kNP/ba5tNzmjUCd42CrmcV8M0ntcCYOZgJaQARqdZJvPdQcE9xxTDTE1PEDhOmYGQslgttzQk2+zR1+bKten4VJjaFOYgZnPd3LrElX3B+WMjA/EAsYdGEhr6hH9x+Rv3V1hKdHDsdXcyn45GYlg0JvDZ37i6y3GeY31SHvtNmN2G9z9V5spb/HEqE/ovqvH3NloIDNGsZYRsAN1u8I7wsO3M3K7KCW7hx2P1Xn/CxlwlCoPjrPd5+zXQPbT7rS16hLGAuLi697mNly002hx4I+NxWclzvhaC53eFkMXxN7pcREugjpbyj0gFaLjVXJhjcS4gnrlEn9QFkXVi6m4kyTUaASIkND9h2K3h0KUjVcg8PNXEtJEiZPoLleyheack4oYZlEuiajsrp1DSDcdIOSfdelhez/AMdt2Ou7/Y0x1QqEgSr0zQEkJUIAaQiEqRIYJU2USgQ9IklImBSBPC5gpwWZoOTgE0J6AFCzfG+chSJbSDXkGHOdOUW2y63n6FQ+dOaTSd4FN2V2UOe68wZgN+moKx9MzSDnZQCbAmbkxBGt5G3VeXq9U4vbj/UylP2RocZzJXqwC4UwQQ5rZEg7zcm3Q9FSmoJhoy6z3I9LRaZndR6vEgLPaM0EEAhtwRMbTf7E7LjxHjTcrmhwuI6HKOgB7x3heXJ5cj5tnNJtvk6Vq4zmbDI7KSQLycugk3yiL7Ku/OuZEPsTffaPYWEfVRW0YDHEmS0gBpAyuIJbMzJkj1uNl1xFVoo6Q8uLXakj5RBPW176+y6ILa17jriy15d5mq0axdTIHzPafgcOhv5dHQQLW9F6xwXmGliQMjhnyhxYbEdYn4h3HbRfPfDMe5tQktzEkDW5gui+xgi8bDqph4k9rszXFrhEFpIdEa5gdbazEL0oZJQlt9iozcT6KqtJaQIkggTpMWnsvAjhnNrVWvyDLmaQBBa4OiLgGIA6dVueWPxcpPDaOIa8VW0/NUgRUcBrA+EuPtPRZnn7idDEVfHoucCRD2uDW+ZgBEEEyS2xmek3WuemkVkaaKOrRa5pzimIcCZYJFi5wETJi8dirPgfD2NdLWNGYmXtiG+k2A1uI+izD8a19UkS4loIBJIAIDbnQRDtZ17LRcFOVrnNl+YguLnZgYvYWnL7aei87UQlGHfZjyi+xzw2mczmAQTrD4E3jQ2MehHqsVicA3FYlvhDw2gZZc4ZYFs0beU7LWcXfTqNGY5nhmUzaQLQQLCWgD91Q4vGNADGNZJa5pcItANyfUH2jsuXTNxTrsLpmrxWEbToYahSJflmCLkycz3W9/srBtaXuJsGCD22j6LO4aqWkOERly2cQA3yny95LJVtRpBuHOZznF5zvIuRuQ2foJWLVK+2XGSOPGm531W3yfl5ZtIDTUkdJIcFQcLxNJ9IO1MnIwTDBtmJ1JOvYDqVy4jzQRUcQx7YpGlTbFmMbuXH4iTm00hceD4duRhJjzSQCANSTrF/h+y29CUYNy+v9ktqzaUMRTdTNCQazGtewTGbeoyTADu03W75O4q+pTy1L5WtIcbGDYAgCLRrO68a43wt7cRUqtN3HO13yugCzhsT9PMvUvw/4LXYBUrAt8kCXh5fnyukFpjKIt69r9GjjKORODte5cb3cG2SpEq983BCEJgCQhKhADCEieQmEJACEIQBRhPATGroFBqPCpeZ+YPyzAGCajoyiJAExJ69FZ4rFCmxziQABv12H1XmnF8QarvMcxd9TN4AO20Lg1ep9KortmWSddFJxzFVMQ99QzmcRJa0XF7AnYBovtAUHG8312lhBYSwAPYBIc0bO6kRspHEGODNCwmAYvDYI621jZVXDMC3K6pU8wNTKAdou5x2J1idIXLBxkrkc9s1OMxtStgTUZTADm5gdTezpHSxusNw+g45mm8uyN6HdxHa/wCqvOHcyijUFOJpON2zYSCDlM6SutWpRpsquLw6oZpU2gaZrudawAs36qYXjuNd9DfJBw+GbTYb/DJ1t37wquhjnVqwJAytiLm8HU9dfoFP4i4+FlHzQP5+wSimylTBNg0HMVcJUm3y2VtDEBuUmPNB8wkG17ddAPdcaWIknU3m8yLWAv3Cr28dNR1gA0aCJMe6fiMQWiReNN42/wCFtGEo8PshqgZWAruJ1tG862jS8iZ6eynuxpJc7LJe6wjSGi830c5u2o2VDcuJOupV3Sw5c3IS0SWlzr6EZCBHYAG4/Ra5KTTYmUONxBaHNDpi1hEtad/r+yuuDcxhzW0yXAtYB2BgjMOp01/ZGMwAph/mJBkZJDWtmAYA3aYP7LN4rDuoPaQb3II7Ej9PQ3W6WPPGi6UlRr6vEc4cxr48t81h5SZ07XMi0BLgKpqVcxgjJll4jM4w4ECZgHftG5XLA12mg17QBeclmtlxyOAjUm4EndDqcNdo1pN2gAiQQTbQyIga2jSSuNwSTS/AzotcZxcZSwPBNwBBIaZBM9TB62gqdRxjgxoBLZDrbRIaCWnWPKRAP3WYpglzSD8JnM4QZbEGM2X4cuvdSHWLiSXQQ2CcgAaWgBuWwmRfX0WLwRVJEtFo1rM5OQFxkl2Xu4EXu3aTG/cJwow9jqbXOE/CQT5iZFh1ubzoqWjWIZBY5pbbqPiDrd7tstVy7xBzMPVqGwLmZf8AbafvIupypxX0Uo26LfgHKnmNTFB2U+bL5mvGZ12Ej5cpO02AsvSMJzDTcA2mAAIABtDbRAG0LLcG5hbiIpkQHM1B0/wrpxfDGhHhyYIBmN5IM+pK5sWoy47SOiNJcG+pPkSuiouBcUDmgHdXoXvabMssL9yrsEIQukAQhCABJCVCAG5UJyEAZtr0/wARcWroFkbFDzViD5G7G/vMT/nVZOljmZnCRIi+5ixhbrjvDTWpEMjOPhn7idvVYjHcpOptcXwXCXkNIkMEAPBN3GZmNI2XgarTZHmlJ9HNOLbM3xmuS4m82j2Aifbb3VWysQ0kkBocDED4yAOlzvdXWMwbjQ8QmXBzmmI0FwYG9/um4CthhQxAf8Xhy2RIBgn2JMfROEvGiFH5Mdi6x8SWxmEmTcA6zl3Njra6seVOXKtesM12nzk9D/N1xwnhDDvGUeK98zu1trCff6r1HlTAeDhi5oALmtvO8XXXnz+nDal9DijF4/hZ8YMkQ2TP2WW5qxtxSbpqe/Qfv9FvXYImrUJ1Age5K8x4v5sQ+L+Yge1h+inQrfO37Iv3G0W5W5hqf00Xbhrn1agEZr2A3J0ClN4O4Mp+JLc5hjCDneBq4DZu09StlwHgAoMDiPORYa5Adb9V1ZtRGEW+2xFBhOCVXvLQA0gguJ0be3qro8HbTEkuc6ZPmLfNbZpka94V2IptMbm56m2s2hVNSqHtJeCGwSC7cmLCI2J33K8x6icn9GMm26M3xF/hFzCSGkG5FzJB1+Y3IntF1QY50i5JjS8+q0vHaZdTk7DRxkgRaO1lj35jqvY0vkrLgi+4Fi8lLKCP6jwIdAAi+adR0+nRdaPEaZZtqREnzGWGYBEb3vrvtR4J4kFxgM83qRoPrCZhGS4QYM/bdaPEm22VtsvauIp2v8MAgS0EAjMRGhIBldn8WaacSLVC6LTe4I3kRF9iqCnVzFwN+itcBy840KlZzfK1sglZZIQivJkuJ0OOcXCDLnb69p9bWK3+HoEcPqzrAPqZBJWT5S5Tq4l7ajf+21wE9YiYC33MbG0cFVAOhY0zbU3jreB7rzdTOO9QiCXJTfh/xLLXh206r1DHAVA2fnBaRsDEt/ReN8lv/wDOerT+38r1So4uw2cEzTfmMCZDbOjrYn/4rky+GR/FFROXDeIFh10sQtjwvi4eACsFjmB2avSdLDdzYgtNpI63M+6dwzjYaQQVGHLLFPdBiunweoNdOiVYThvOLhVyQXAnTI4fQrS1+YGik9wjO0H+m85CSLkCRe3Re5p9fjyx54f2WpJllVxDWkBzmibCSBJ7TrqF0XkfEsVWq189So1xbJYGxDQBmOWNxp7yrPgnPHg1W/mJPjFjc5foIhpDZgQNTabe5i1+PJPb+hmsyuj0lCaHSiV6BsOlCSUIAzLU8JjV0CyNhwVVx7CFxpkbZ2noQ9uUg9olWoXPFOhv2XNqf/JsmXRg+NcNFLBP6mCZ6xBWP4Ty8+ph6tUuaKbpZl+cmnldmA2aM0T3W95rGall6lU3CMK2lQrCSY8snTM65yjpJavBjm2Rd/RyzMfw3gvn8Nw1IcDrHW+/lBXprAWUGjtKzHK+FDq1NpuQ58nrIm3aXLZcWYBYbABaZ57mXHoz2IyMD6lQkE7NGwEyTsvN63H6VMn8rQYyP/VfL6hnuTA16LY83YuKD+/kHvr9pWE4Rwh1eqGME3/yV06aMdrlPr+gM0XKPCX4h7q1R81DYOdcsaNTG0DRWud7GPe+o1tFpLRVfq+NA1ou422UirSZg6Ao0zNWoQKju5sGjsFS88UqrsVSw9IHK1kMbsSXOBJns1t+yzUvXn9f4Ivk6crU/wAzjcuZ7qbmOdDgQPKWQ4tny/OB691M4vgS+u7KZawEF8Q2wj36Ky4TgmYCi5oOetUA8R/YaNb0aJKq+K4fG4lgbTYWUDuRlzR9yFDalkuPS4HXBneIvD2ltMTJLR3ixt/mqz9ThjmzI9l6VgeBNpUvNAIgQCTpqT0NyVleNNAcW3tJv6/ddWn1FScIkXToxtRuqZTMLviD5j2XKjRLnBrRJcQAOq9xdGyJvCMPnOXeQZ6R/wDq9I46Q7AMoUxNSoGE7RDgdhuQsNwTgdcVoyFvVzvhiRcOFiLyt9QpEOa52tOmG7RYkuPSduy8fWTrImn1yZSmkzY8n8NGGw1KnMmDJiJJuT9Sfosd+IvECGMpkAh9SpUmIIDSAADuDM3nstng+LgtBDYABGoBbYRY6gkm6x/NWCGIrYe5yNpuzkf3FzbTtN79ivNwP/tcp/iPckin5DINR8jSCHbt0BH3+y9g4fTDWBhM2i+/WfX915dhsGyk2KQyy5oLybuYDcu02vAXoeHxzRTkub1aZ+IA+UjuRAjqCjUvfK0SpJnTBYT8sXU2kSD4lMPBiDpMG4BHZYriuMNOu7xGhheS4NYPIQdDTOhHYfqtFiuMmsaZosJcA6SdbhpgRqB+uir+O8uB2V4ytcYNRjgTNx5mA/ASdRpvZZQml4yfHYSdrxOWBx8xNxqDutPTxbajMtUyIs8fEOnqsNgMNUaQahgEhrTLJ1IBa0HNt0VhjarmN+KGxMmw2F27a6eiUkk+P3I3HbEMo0wYquk/3XI1i19z3WZ4pxpwifNlOWQIBgw3NJi8RtqpGMx0k5nQBZp/0wLTsBLb63CzbMR5nmo4OaJAplrxoRkuYMAzr0327dLg53SI7Pb/AMM+KeJhnNdUBqZ3HwybtaMrQQDfKbG0gSFspXkX4VYSs7Ems3L4LA5j5sQ5wBAEWcZAJJmBC9aDl72H+BHVjfiPlCbKFqaGda5PDlEa6ycHrE2Jgco2NfoOl0geuONq5WE9V5+vntx7fkiXRmuLHxKjaY6j6mAPuUzEcPLME5oguIffYvggH6rrwgZsQ12vmzfSYUrjDJaWH4CCIBuQSZP3K8GarHGX839qMGr5M/yNhzTcxzhByOcRMxms2/oAr7imI1KgYD4i4CBoB0aLAD0ARxSv5SdgFtNuTsvpGJ5kc6tVZQZck3jqVq8NwNmBoNAjxXC5/t7+uv8Amqcl8G8z8XVHXID16/srJ3C34lznOOUXAP8ACeWVxWNENcGKw2DfisbTptJgODnn+1jSCSfaPchbTjeBb4zajB5ocPYmRddOC8FbhGOvmqPM1Hxr0aOjR+qicQ4jc5devRTLIrUY9IEqIWILaFz56p32b6fyqzE8yVnjLTaXEfMTaOgCi8TxeXMdTBMbepOwVAeLANc59R0kECIDWuvlygX953C6cOFyVvkDSYXhmOrOzVX0W0zYgkgxsQRNx0J6+2X47Se17g4T5iMwILTGkR1Wn5d421+Gc9zw5wdDYEENjzBxm829FluYeKDKYMXGUanufRbYdzzbdq44M3yzK068PJcLSZC68Ioh9ZgcYGa/oL/sobjJUrBVzTcHgA5dnXC+glHh0bPo9IbUgQABeIGkEfEYMAxJH/K5txocWkC2XPOmYj4d9z/9gq6hi/E8xcMrmNdAMXAJeQx3bKe8eysKsBpHyhrb6Q2RJg30gRa4t28V4KfJyUdv/EAyRMv9RZotLiO8n23lQOIcdmk45y1xbmExMXlo66aqFjKzs0RmDmtkmCLBocBFzczbqojKF5e2bGAQBAgbGTqRcdVcNNFO2WkWmAxznVGmXRYP87XZ3EAgtky2baC0Dorj/wAVcQGtbZ3nLpsABOgGtt1leEYlpxHpJuAA6S0DWCTJkTurYvgZXO0a2DYfESZHayjPht9Etcls/ixaM/mpvLBl1iPiLnEaWE/XopVLjhq5S4uLoIL3OkC4uGzrfWNx0WSrYpzjctqQzKQbiRDrmTcyYAsI03TvztRoIAzDUkEQR8uYkA7O9LLB6TjgZd4uu5lQ/wBSIBub6kdvLcDeL6LnX5pL/EpVWh4/u0OUxA6GbXHqqY4h9Q53tDQDMg28wJ3NhqbjQBQsC5+Zz/haRMa7awYkWJ9ddVvHTKvL2FRJxNZrnk5AWvBeMwdoSQBE2i2m7R1TcDhXPqANLnOdDQ0A5iSRo43M6e/urPh3LlbGvPgUXVGjKMwsxoN7uNtOh0Gi9a5Q/DpmEqCtUf4lQCAL5WG92zcmCdtyu2EW+ioxbLfk3lhuCw4aAfEeAakuLvNcwJJ0zESNdVfpocngrrSSVHSlSoEJc6FQzKNKcCubSnZlgbi1awa0uOgVTxfibHMhpv0Nla+KqTHcBD3F1N4bN8pEie3RedrNPPLTiyWrOfBquSs0RPkM9pgz9k3imK8/UA3UXBUSKh8Q3ZIAvcmw9RBKK+DmSLHdeNOE5QUK6sjZwd8O0XhMOC8V+Tb5vRM4dTLXy42yxYa3Bn1F/qrXhFOS7udeypS+exUTmYYOAYLU229YTq1QAQLAKTWIa2NAFnuI8S1A6Ef8n0WUuWSyPxLiE2Cx3MHMrKIImXdN1B5t5t8MmlQvU+Z2oZ/JWMYXZHF4Di65e+M3o0m/0/ZetpdBa3T/AEJH8R49UqS0SGkyZ1PSeyrPDJ1Ke7ERYAJhrr3YQUFUVQcnfC4h9OQ10A+897qO9pJN5R46UPlWlTugOKfTfCszwqaWfcCSNyOyrCE01Iadmh4E4FxHzQRBMTOonv0WifjwDBI7AC7g2+adzmnbVYFlQggg3F+l1pKPFxVaMxDYDxAvlMDLA1Mk+0Lly4vcylD3Hmsc2dwBkH4pIbMEGfbQdFy/N6hkD5ZIgmIEme4n3UN9Mlom+xtpHrt3nYprYzBsBpmPMb3t5jp0UqCYqOuBxpzBzr5SYAHlBvN+sfqrF2JD7iIi8iS65JB9zp6dFEcxkeW9pk31ER6fum1PgcReBEmNZhvQTEJOO5/AmS5h1oaSBeNTqc2swfqneFDRmyuubnXYXna+ijNa5pANwRMkwBPTsIj2TAI/1H9DfroNSs3D7Ac9wPkpm2jjBP021tPqrPgHLVXGVPCpeZxu52jWgH5idBoLdrLQfh/yu2o/xMVHhgeWm4gZyRALhoBqdjovWOEYClQpinQY1jBeG7k6kk3J7la+nZSg2S+B8LZhqDKTAAGtAOUQC6PMfcyrDxFDFRLnW6N+iX4iPEUTOlDkwJfiIUbKUIEZ1tRL4yjtaujGLE3Hl8ounAJQ/spERMTgA4S0CZnpPuoVOmR8QgjZXBeoPE2SA4ai0dQVyZcS/iSGnRCfS3bb/OifhMU9k9SZlVVfmCnSnMSOsgp9Li9Oq0Fj9etj9CuDJhjLkbSZIxvEa0m/tsspzZxx9Ollpj+o+0/2Dc+vRaCvUBa4l1gJPpuvPuI8bq1pFOkQNA46kdYUabTvfa5r5MJfRm8U7IMou43c7cnqSo+UkQVd0uXKjrwZ7q0wPLLm3cR6RP6r6KElFCSMaMETsUp4eehXoVThLohonsGrh/0rVfYwB9T9Aq9RjowYwKTD0TmuvTMHyCPmBd62H0C0GC5TawWDW+g/dVvCjyuvjbZRJOXKGtuQdLpmC5Rr1I8haOr7fbVe1UOBMbsFKGDaNApg9qEo0eT0vw9G7n94aB9FMw/IlMfI93+4/wAL0w4e4N7bbFONNVuZVHmnGeUHmiRRZlcNALT2krMOwOLptyPouIE7T0/he45E19AEQQDvoi0JpM8Jr1SDDqZZO7mEE+50v0TfzbcxuPaTvtK9xfwlrgRkHqG6e+yr63KVFxzFjSepaD9yEqRGw8gGK6X1309OiueGPa2JaDEOB1M+q9Hp8rM+Vo9mj+FNo8pzsI7gI4Go0ZLCYsOIMO9pW64DiTAF/Rd8Ny1GrvsrGjwzLoUMoktrHSCurCekJrKJG66CmeqQh7R1XVrwuAZ7JwYmB38RC5pUxGbaU4FOa5ODlgzpGhKAnh6cHd0gGZU0tT3PKaobCjhVwTHWLQfZcBy7RdM0/tH0OoVmxyf4iTjYqKj/AKSw94ZH/ud+kpn/AEpS2A+it3VOyZ4vZOMUuhUUOP4C2lTc8NacomNOyyh4i5kg0xmk6ggjXUdIg9V6BiKAeIdMdJP3j9FCrcvUHulzAT6kfoVz58c5vxfBlODfRTcv8TpvZFVsGBli4cNDppBgXA17LS08E2JaBC54bhdOnZrAFLpjLp9F047UUmXGLS5OJw56IbQPRSxX6j909tQHRbBRDGFd0S/kz2U3MlzJiK52DcmHDu6K0lJmTAqvAPRJ4J6FWwcEFAiup4Z3RSqWDAiV2lGZAD2NAT1xzIJ01t3/AF6oESA5Ln/yFwzpQ9AEnMlD1HD07OmI7+IneIoudAemBK8RCi+IhAiranBKhYHQKnJEJDOeMcRTeQYIa6/sV0YfKPQJEJe4DwlCEJgBXMoQoYDAlQhADilQhUJghvxBIhUhM7hASoWhIBCEIEIShKhMkRIlQmAidT1CEIAHaoCEJAOSoQqEKU1CExAhCE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1028" name="AutoShape 4" descr="data:image/jpeg;base64,/9j/4AAQSkZJRgABAQAAAQABAAD/2wCEAAkGBhQSEBQUEhQWFRUWFRcUFhUVFhcVFxQVFxcVFBUYFRcXHSYeGBwjGRQUHy8gIycpLCwsFx4xNTAqNSYrLCkBCQoKDgwOGg8PGiwkHyQpLCkvLCosLCwsLC0pLCwsKSwsLCwpLCwsLCksLCwsLCwsLCwsLCkpKSwsLCwsKSwpLP/AABEIAMIBAwMBIgACEQEDEQH/xAAcAAABBQEBAQAAAAAAAAAAAAAAAQIEBQYDBwj/xAA9EAABAwIEBAQEBQMDAgcAAAABAAIRAyEEEjFBBQZRYRMicYEyQpGhBxSxwdEjUvBicuEWMxUkQ4KSsvH/xAAaAQADAQEBAQAAAAAAAAAAAAAAAQIDBAUG/8QALhEAAgIBBAEEAAQGAwAAAAAAAAECEQMEEiExIhNBUWFxgZHxMmKhsdHhBSMz/9oADAMBAAIRAxEAPwD0poTg1DQnAKDQUNSgICcECDKlASpUDABODUBKgQQlAQAlQAZUsJUqYxISwovFMeKNF9Q/KPqTYD6lebYvnKpUM1KjmtdZrWWkkSIaLn1Mlc2fULEurZnPIonqgTgF5LgOaauHl9L+o2wc1xdFxd2Ub2JnT6rUcu/iPTrQKoyH+/5ZGs7j17qMWshNeXBKyr3NqAlhcsNimPEscHem3qNl3XYnfKNLEhKAkcY1solbirWuAHmG8bH10WeTNDErm6AnQnALlRrhwkH/AIXZoWkZKStAJCUJSEBUIUBKkShAhUqRKgAQhCABCEIAEIQgDONKcE1oTwFBoKE4IASwkAqUBIAngJgATkgSwkAqWEITAEqISwgDP871qYwb2vdBdGQTq4X9wBJXkGLwznODg5vlaQGFshvlgH1kEe5W2/FHFEVWgC7aJ9w7PMmNgDp1HVYn82xtPM5pLcsZA10F2nl3AnLvsF5+dy3Nr8Dkyu5HXh3GH0PKHZXNHwljXOO4HUegKv8AlupTxMZqcZXA+Vpa0kaSD5T6LE8P4h+XfmgMJgxfNsReZmCtE/8AESp5Q0mRcE67iTb1C83Nid+KZB6TgaVOhJD3AERlDnQBeMoF7THXRTm417x5XkNG7jlPtufeF5YOYMTWjNmM9JBO+x1gbK3wmHrNaC/+mDs90En01lciyZMfF1+Y1No3TnUz8dQuPSZUqgGH4W2/VZThNUF4adzEwYV1jMeG+WYEwOrriYWbnxbZpGVlvgXwTERNlaMq7G3fYrGHitOi4kiHugxef9JcNrLRcP4kHtHcL1NFqdq22dCp9FukhMpVJXRe7CSkrRLBCEKgFSpqWUxCoSJUACEIQAIQhAGeaF0ATWp4WZoAToQEqAABOCQJyABKEJUwBKhAQAqWEIQIwv4mcHqOa2uxpqAAMLAPhkmHT0kifb2xfA+WXlk1iZdmfEgMncgxfr/hXon4i4vLhmtAnM6TcAZWXM+5BteyyGE4q2zHP8oGjh8RPxARqL9N14+tyyjLbD82c063UU3EOXaLGPAbLsm581iCDIO4/VR+WuWTWa57RnLWgBpMGQb+sifqrjG43Cuqmq5jpcSARUc24s6AT7EaKRguLYelDqFIA7m5PeDHcrg9aajTsW0g8DwWJp+V1BzH3yVCQWMmRmM7jb1+uo4vgWYinQpuqOYymCajWhrnVKrspJ8U3aLEW1t7Vo4k+sSbMaBJm5jXRVVXixJIDtN5krP18ivakiao0jW0KLYY2OhzEmes9e6TiXE8oa4XcW+Qm8Tq6++ih8scNOJqZnT4TLucdCf7W9e/Raatg6eKcBlAp07SLT2B6LOS3csurMhgaL69TK0FxJlxP3JK33w025BJZBMWvoVxqVKeGZDAGx0/fqqKrx802ODZDniZJnKL3vvrCvlNbS4+PJoMRzGxjcwd5v7dz1kbK+4PxVtdkjUa+68bpVS9+WTr6/deycD4eKNBjYvEu/3HX+F6mglklkdPxGpNssEIQvaKBCEIAJSymyiUwHISSiUAKhCEAULU8JrU4LM0FCckCUFAChOTQnIAEoSKrx3NFCk4sL5eATlaC70BIs0nulKSjy2JtLstkqydXn1seSk4/wC4x32FxCj4P8RfMfFpQ2YBYZI1tB+IxBsslqMbdJkepH5NonBQ+G8Tp12Z6ZkTB2IPcehB91MW12WZrn/A58IX2/pHOREy0+U/qD7LyF1Spna0Na6GnzE5bmYtE3gT7he+cQpB1GoC1r/I7yv+F0CQHdBIF14LxHE3cSPDnM4Mb5sogOyj0JgHsFw6mCbs5sq5siYCnDmPdTABmGl5qRlEzEx6N1TRzZWqVTTa0kNP/ba5tNzmjUCd42CrmcV8M0ntcCYOZgJaQARqdZJvPdQcE9xxTDTE1PEDhOmYGQslgttzQk2+zR1+bKten4VJjaFOYgZnPd3LrElX3B+WMjA/EAsYdGEhr6hH9x+Rv3V1hKdHDsdXcyn45GYlg0JvDZ37i6y3GeY31SHvtNmN2G9z9V5spb/HEqE/ovqvH3NloIDNGsZYRsAN1u8I7wsO3M3K7KCW7hx2P1Xn/CxlwlCoPjrPd5+zXQPbT7rS16hLGAuLi697mNly002hx4I+NxWclzvhaC53eFkMXxN7pcREugjpbyj0gFaLjVXJhjcS4gnrlEn9QFkXVi6m4kyTUaASIkND9h2K3h0KUjVcg8PNXEtJEiZPoLleyheack4oYZlEuiajsrp1DSDcdIOSfdelhez/AMdt2Ou7/Y0x1QqEgSr0zQEkJUIAaQiEqRIYJU2USgQ9IklImBSBPC5gpwWZoOTgE0J6AFCzfG+chSJbSDXkGHOdOUW2y63n6FQ+dOaTSd4FN2V2UOe68wZgN+moKx9MzSDnZQCbAmbkxBGt5G3VeXq9U4vbj/UylP2RocZzJXqwC4UwQQ5rZEg7zcm3Q9FSmoJhoy6z3I9LRaZndR6vEgLPaM0EEAhtwRMbTf7E7LjxHjTcrmhwuI6HKOgB7x3heXJ5cj5tnNJtvk6Vq4zmbDI7KSQLycugk3yiL7Ku/OuZEPsTffaPYWEfVRW0YDHEmS0gBpAyuIJbMzJkj1uNl1xFVoo6Q8uLXakj5RBPW176+y6ILa17jriy15d5mq0axdTIHzPafgcOhv5dHQQLW9F6xwXmGliQMjhnyhxYbEdYn4h3HbRfPfDMe5tQktzEkDW5gui+xgi8bDqph4k9rszXFrhEFpIdEa5gdbazEL0oZJQlt9iozcT6KqtJaQIkggTpMWnsvAjhnNrVWvyDLmaQBBa4OiLgGIA6dVueWPxcpPDaOIa8VW0/NUgRUcBrA+EuPtPRZnn7idDEVfHoucCRD2uDW+ZgBEEEyS2xmek3WuemkVkaaKOrRa5pzimIcCZYJFi5wETJi8dirPgfD2NdLWNGYmXtiG+k2A1uI+izD8a19UkS4loIBJIAIDbnQRDtZ17LRcFOVrnNl+YguLnZgYvYWnL7aei87UQlGHfZjyi+xzw2mczmAQTrD4E3jQ2MehHqsVicA3FYlvhDw2gZZc4ZYFs0beU7LWcXfTqNGY5nhmUzaQLQQLCWgD91Q4vGNADGNZJa5pcItANyfUH2jsuXTNxTrsLpmrxWEbToYahSJflmCLkycz3W9/srBtaXuJsGCD22j6LO4aqWkOERly2cQA3yny95LJVtRpBuHOZznF5zvIuRuQ2foJWLVK+2XGSOPGm531W3yfl5ZtIDTUkdJIcFQcLxNJ9IO1MnIwTDBtmJ1JOvYDqVy4jzQRUcQx7YpGlTbFmMbuXH4iTm00hceD4duRhJjzSQCANSTrF/h+y29CUYNy+v9ktqzaUMRTdTNCQazGtewTGbeoyTADu03W75O4q+pTy1L5WtIcbGDYAgCLRrO68a43wt7cRUqtN3HO13yugCzhsT9PMvUvw/4LXYBUrAt8kCXh5fnyukFpjKIt69r9GjjKORODte5cb3cG2SpEq983BCEJgCQhKhADCEieQmEJACEIQBRhPATGroFBqPCpeZ+YPyzAGCajoyiJAExJ69FZ4rFCmxziQABv12H1XmnF8QarvMcxd9TN4AO20Lg1ep9KortmWSddFJxzFVMQ99QzmcRJa0XF7AnYBovtAUHG8312lhBYSwAPYBIc0bO6kRspHEGODNCwmAYvDYI621jZVXDMC3K6pU8wNTKAdou5x2J1idIXLBxkrkc9s1OMxtStgTUZTADm5gdTezpHSxusNw+g45mm8uyN6HdxHa/wCqvOHcyijUFOJpON2zYSCDlM6SutWpRpsquLw6oZpU2gaZrudawAs36qYXjuNd9DfJBw+GbTYb/DJ1t37wquhjnVqwJAytiLm8HU9dfoFP4i4+FlHzQP5+wSimylTBNg0HMVcJUm3y2VtDEBuUmPNB8wkG17ddAPdcaWIknU3m8yLWAv3Cr28dNR1gA0aCJMe6fiMQWiReNN42/wCFtGEo8PshqgZWAruJ1tG862jS8iZ6eynuxpJc7LJe6wjSGi830c5u2o2VDcuJOupV3Sw5c3IS0SWlzr6EZCBHYAG4/Ra5KTTYmUONxBaHNDpi1hEtad/r+yuuDcxhzW0yXAtYB2BgjMOp01/ZGMwAph/mJBkZJDWtmAYA3aYP7LN4rDuoPaQb3II7Ej9PQ3W6WPPGi6UlRr6vEc4cxr48t81h5SZ07XMi0BLgKpqVcxgjJll4jM4w4ECZgHftG5XLA12mg17QBeclmtlxyOAjUm4EndDqcNdo1pN2gAiQQTbQyIga2jSSuNwSTS/AzotcZxcZSwPBNwBBIaZBM9TB62gqdRxjgxoBLZDrbRIaCWnWPKRAP3WYpglzSD8JnM4QZbEGM2X4cuvdSHWLiSXQQ2CcgAaWgBuWwmRfX0WLwRVJEtFo1rM5OQFxkl2Xu4EXu3aTG/cJwow9jqbXOE/CQT5iZFh1ubzoqWjWIZBY5pbbqPiDrd7tstVy7xBzMPVqGwLmZf8AbafvIupypxX0Uo26LfgHKnmNTFB2U+bL5mvGZ12Ej5cpO02AsvSMJzDTcA2mAAIABtDbRAG0LLcG5hbiIpkQHM1B0/wrpxfDGhHhyYIBmN5IM+pK5sWoy47SOiNJcG+pPkSuiouBcUDmgHdXoXvabMssL9yrsEIQukAQhCABJCVCAG5UJyEAZtr0/wARcWroFkbFDzViD5G7G/vMT/nVZOljmZnCRIi+5ixhbrjvDTWpEMjOPhn7idvVYjHcpOptcXwXCXkNIkMEAPBN3GZmNI2XgarTZHmlJ9HNOLbM3xmuS4m82j2Aifbb3VWysQ0kkBocDED4yAOlzvdXWMwbjQ8QmXBzmmI0FwYG9/um4CthhQxAf8Xhy2RIBgn2JMfROEvGiFH5Mdi6x8SWxmEmTcA6zl3Njra6seVOXKtesM12nzk9D/N1xwnhDDvGUeK98zu1trCff6r1HlTAeDhi5oALmtvO8XXXnz+nDal9DijF4/hZ8YMkQ2TP2WW5qxtxSbpqe/Qfv9FvXYImrUJ1Age5K8x4v5sQ+L+Yge1h+inQrfO37Iv3G0W5W5hqf00Xbhrn1agEZr2A3J0ClN4O4Mp+JLc5hjCDneBq4DZu09StlwHgAoMDiPORYa5Adb9V1ZtRGEW+2xFBhOCVXvLQA0gguJ0be3qro8HbTEkuc6ZPmLfNbZpka94V2IptMbm56m2s2hVNSqHtJeCGwSC7cmLCI2J33K8x6icn9GMm26M3xF/hFzCSGkG5FzJB1+Y3IntF1QY50i5JjS8+q0vHaZdTk7DRxkgRaO1lj35jqvY0vkrLgi+4Fi8lLKCP6jwIdAAi+adR0+nRdaPEaZZtqREnzGWGYBEb3vrvtR4J4kFxgM83qRoPrCZhGS4QYM/bdaPEm22VtsvauIp2v8MAgS0EAjMRGhIBldn8WaacSLVC6LTe4I3kRF9iqCnVzFwN+itcBy840KlZzfK1sglZZIQivJkuJ0OOcXCDLnb69p9bWK3+HoEcPqzrAPqZBJWT5S5Tq4l7ajf+21wE9YiYC33MbG0cFVAOhY0zbU3jreB7rzdTOO9QiCXJTfh/xLLXh206r1DHAVA2fnBaRsDEt/ReN8lv/wDOerT+38r1So4uw2cEzTfmMCZDbOjrYn/4rky+GR/FFROXDeIFh10sQtjwvi4eACsFjmB2avSdLDdzYgtNpI63M+6dwzjYaQQVGHLLFPdBiunweoNdOiVYThvOLhVyQXAnTI4fQrS1+YGik9wjO0H+m85CSLkCRe3Re5p9fjyx54f2WpJllVxDWkBzmibCSBJ7TrqF0XkfEsVWq189So1xbJYGxDQBmOWNxp7yrPgnPHg1W/mJPjFjc5foIhpDZgQNTabe5i1+PJPb+hmsyuj0lCaHSiV6BsOlCSUIAzLU8JjV0CyNhwVVx7CFxpkbZ2noQ9uUg9olWoXPFOhv2XNqf/JsmXRg+NcNFLBP6mCZ6xBWP4Ty8+ph6tUuaKbpZl+cmnldmA2aM0T3W95rGall6lU3CMK2lQrCSY8snTM65yjpJavBjm2Rd/RyzMfw3gvn8Nw1IcDrHW+/lBXprAWUGjtKzHK+FDq1NpuQ58nrIm3aXLZcWYBYbABaZ57mXHoz2IyMD6lQkE7NGwEyTsvN63H6VMn8rQYyP/VfL6hnuTA16LY83YuKD+/kHvr9pWE4Rwh1eqGME3/yV06aMdrlPr+gM0XKPCX4h7q1R81DYOdcsaNTG0DRWud7GPe+o1tFpLRVfq+NA1ou422UirSZg6Ao0zNWoQKju5sGjsFS88UqrsVSw9IHK1kMbsSXOBJns1t+yzUvXn9f4Ivk6crU/wAzjcuZ7qbmOdDgQPKWQ4tny/OB691M4vgS+u7KZawEF8Q2wj36Ky4TgmYCi5oOetUA8R/YaNb0aJKq+K4fG4lgbTYWUDuRlzR9yFDalkuPS4HXBneIvD2ltMTJLR3ixt/mqz9ThjmzI9l6VgeBNpUvNAIgQCTpqT0NyVleNNAcW3tJv6/ddWn1FScIkXToxtRuqZTMLviD5j2XKjRLnBrRJcQAOq9xdGyJvCMPnOXeQZ6R/wDq9I46Q7AMoUxNSoGE7RDgdhuQsNwTgdcVoyFvVzvhiRcOFiLyt9QpEOa52tOmG7RYkuPSduy8fWTrImn1yZSmkzY8n8NGGw1KnMmDJiJJuT9Sfosd+IvECGMpkAh9SpUmIIDSAADuDM3nstng+LgtBDYABGoBbYRY6gkm6x/NWCGIrYe5yNpuzkf3FzbTtN79ivNwP/tcp/iPckin5DINR8jSCHbt0BH3+y9g4fTDWBhM2i+/WfX915dhsGyk2KQyy5oLybuYDcu02vAXoeHxzRTkub1aZ+IA+UjuRAjqCjUvfK0SpJnTBYT8sXU2kSD4lMPBiDpMG4BHZYriuMNOu7xGhheS4NYPIQdDTOhHYfqtFiuMmsaZosJcA6SdbhpgRqB+uir+O8uB2V4ytcYNRjgTNx5mA/ASdRpvZZQml4yfHYSdrxOWBx8xNxqDutPTxbajMtUyIs8fEOnqsNgMNUaQahgEhrTLJ1IBa0HNt0VhjarmN+KGxMmw2F27a6eiUkk+P3I3HbEMo0wYquk/3XI1i19z3WZ4pxpwifNlOWQIBgw3NJi8RtqpGMx0k5nQBZp/0wLTsBLb63CzbMR5nmo4OaJAplrxoRkuYMAzr0327dLg53SI7Pb/AMM+KeJhnNdUBqZ3HwybtaMrQQDfKbG0gSFspXkX4VYSs7Ems3L4LA5j5sQ5wBAEWcZAJJmBC9aDl72H+BHVjfiPlCbKFqaGda5PDlEa6ycHrE2Jgco2NfoOl0geuONq5WE9V5+vntx7fkiXRmuLHxKjaY6j6mAPuUzEcPLME5oguIffYvggH6rrwgZsQ12vmzfSYUrjDJaWH4CCIBuQSZP3K8GarHGX839qMGr5M/yNhzTcxzhByOcRMxms2/oAr7imI1KgYD4i4CBoB0aLAD0ARxSv5SdgFtNuTsvpGJ5kc6tVZQZck3jqVq8NwNmBoNAjxXC5/t7+uv8Amqcl8G8z8XVHXID16/srJ3C34lznOOUXAP8ACeWVxWNENcGKw2DfisbTptJgODnn+1jSCSfaPchbTjeBb4zajB5ocPYmRddOC8FbhGOvmqPM1Hxr0aOjR+qicQ4jc5devRTLIrUY9IEqIWILaFz56p32b6fyqzE8yVnjLTaXEfMTaOgCi8TxeXMdTBMbepOwVAeLANc59R0kECIDWuvlygX953C6cOFyVvkDSYXhmOrOzVX0W0zYgkgxsQRNx0J6+2X47Se17g4T5iMwILTGkR1Wn5d421+Gc9zw5wdDYEENjzBxm829FluYeKDKYMXGUanufRbYdzzbdq44M3yzK068PJcLSZC68Ioh9ZgcYGa/oL/sobjJUrBVzTcHgA5dnXC+glHh0bPo9IbUgQABeIGkEfEYMAxJH/K5txocWkC2XPOmYj4d9z/9gq6hi/E8xcMrmNdAMXAJeQx3bKe8eysKsBpHyhrb6Q2RJg30gRa4t28V4KfJyUdv/EAyRMv9RZotLiO8n23lQOIcdmk45y1xbmExMXlo66aqFjKzs0RmDmtkmCLBocBFzczbqojKF5e2bGAQBAgbGTqRcdVcNNFO2WkWmAxznVGmXRYP87XZ3EAgtky2baC0Dorj/wAVcQGtbZ3nLpsABOgGtt1leEYlpxHpJuAA6S0DWCTJkTurYvgZXO0a2DYfESZHayjPht9Etcls/ixaM/mpvLBl1iPiLnEaWE/XopVLjhq5S4uLoIL3OkC4uGzrfWNx0WSrYpzjctqQzKQbiRDrmTcyYAsI03TvztRoIAzDUkEQR8uYkA7O9LLB6TjgZd4uu5lQ/wBSIBub6kdvLcDeL6LnX5pL/EpVWh4/u0OUxA6GbXHqqY4h9Q53tDQDMg28wJ3NhqbjQBQsC5+Zz/haRMa7awYkWJ9ddVvHTKvL2FRJxNZrnk5AWvBeMwdoSQBE2i2m7R1TcDhXPqANLnOdDQ0A5iSRo43M6e/urPh3LlbGvPgUXVGjKMwsxoN7uNtOh0Gi9a5Q/DpmEqCtUf4lQCAL5WG92zcmCdtyu2EW+ioxbLfk3lhuCw4aAfEeAakuLvNcwJJ0zESNdVfpocngrrSSVHSlSoEJc6FQzKNKcCubSnZlgbi1awa0uOgVTxfibHMhpv0Nla+KqTHcBD3F1N4bN8pEie3RedrNPPLTiyWrOfBquSs0RPkM9pgz9k3imK8/UA3UXBUSKh8Q3ZIAvcmw9RBKK+DmSLHdeNOE5QUK6sjZwd8O0XhMOC8V+Tb5vRM4dTLXy42yxYa3Bn1F/qrXhFOS7udeypS+exUTmYYOAYLU229YTq1QAQLAKTWIa2NAFnuI8S1A6Ef8n0WUuWSyPxLiE2Cx3MHMrKIImXdN1B5t5t8MmlQvU+Z2oZ/JWMYXZHF4Di65e+M3o0m/0/ZetpdBa3T/AEJH8R49UqS0SGkyZ1PSeyrPDJ1Ke7ERYAJhrr3YQUFUVQcnfC4h9OQ10A+897qO9pJN5R46UPlWlTugOKfTfCszwqaWfcCSNyOyrCE01Iadmh4E4FxHzQRBMTOonv0WifjwDBI7AC7g2+adzmnbVYFlQggg3F+l1pKPFxVaMxDYDxAvlMDLA1Mk+0Lly4vcylD3Hmsc2dwBkH4pIbMEGfbQdFy/N6hkD5ZIgmIEme4n3UN9Mlom+xtpHrt3nYprYzBsBpmPMb3t5jp0UqCYqOuBxpzBzr5SYAHlBvN+sfqrF2JD7iIi8iS65JB9zp6dFEcxkeW9pk31ER6fum1PgcReBEmNZhvQTEJOO5/AmS5h1oaSBeNTqc2swfqneFDRmyuubnXYXna+ijNa5pANwRMkwBPTsIj2TAI/1H9DfroNSs3D7Ac9wPkpm2jjBP021tPqrPgHLVXGVPCpeZxu52jWgH5idBoLdrLQfh/yu2o/xMVHhgeWm4gZyRALhoBqdjovWOEYClQpinQY1jBeG7k6kk3J7la+nZSg2S+B8LZhqDKTAAGtAOUQC6PMfcyrDxFDFRLnW6N+iX4iPEUTOlDkwJfiIUbKUIEZ1tRL4yjtaujGLE3Hl8ounAJQ/spERMTgA4S0CZnpPuoVOmR8QgjZXBeoPE2SA4ai0dQVyZcS/iSGnRCfS3bb/OifhMU9k9SZlVVfmCnSnMSOsgp9Li9Oq0Fj9etj9CuDJhjLkbSZIxvEa0m/tsspzZxx9Ollpj+o+0/2Dc+vRaCvUBa4l1gJPpuvPuI8bq1pFOkQNA46kdYUabTvfa5r5MJfRm8U7IMou43c7cnqSo+UkQVd0uXKjrwZ7q0wPLLm3cR6RP6r6KElFCSMaMETsUp4eehXoVThLohonsGrh/0rVfYwB9T9Aq9RjowYwKTD0TmuvTMHyCPmBd62H0C0GC5TawWDW+g/dVvCjyuvjbZRJOXKGtuQdLpmC5Rr1I8haOr7fbVe1UOBMbsFKGDaNApg9qEo0eT0vw9G7n94aB9FMw/IlMfI93+4/wAL0w4e4N7bbFONNVuZVHmnGeUHmiRRZlcNALT2krMOwOLptyPouIE7T0/he45E19AEQQDvoi0JpM8Jr1SDDqZZO7mEE+50v0TfzbcxuPaTvtK9xfwlrgRkHqG6e+yr63KVFxzFjSepaD9yEqRGw8gGK6X1309OiueGPa2JaDEOB1M+q9Hp8rM+Vo9mj+FNo8pzsI7gI4Go0ZLCYsOIMO9pW64DiTAF/Rd8Ny1GrvsrGjwzLoUMoktrHSCurCekJrKJG66CmeqQh7R1XVrwuAZ7JwYmB38RC5pUxGbaU4FOa5ODlgzpGhKAnh6cHd0gGZU0tT3PKaobCjhVwTHWLQfZcBy7RdM0/tH0OoVmxyf4iTjYqKj/AKSw94ZH/ud+kpn/AEpS2A+it3VOyZ4vZOMUuhUUOP4C2lTc8NacomNOyyh4i5kg0xmk6ggjXUdIg9V6BiKAeIdMdJP3j9FCrcvUHulzAT6kfoVz58c5vxfBlODfRTcv8TpvZFVsGBli4cNDppBgXA17LS08E2JaBC54bhdOnZrAFLpjLp9F047UUmXGLS5OJw56IbQPRSxX6j909tQHRbBRDGFd0S/kz2U3MlzJiK52DcmHDu6K0lJmTAqvAPRJ4J6FWwcEFAiup4Z3RSqWDAiV2lGZAD2NAT1xzIJ01t3/AF6oESA5Ln/yFwzpQ9AEnMlD1HD07OmI7+IneIoudAemBK8RCi+IhAiranBKhYHQKnJEJDOeMcRTeQYIa6/sV0YfKPQJEJe4DwlCEJgBXMoQoYDAlQhADilQhUJghvxBIhUhM7hASoWhIBCEIEIShKhMkRIlQmAidT1CEIAHaoCEJAOSoQqEKU1CExAhCE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1030" name="AutoShape 6" descr="data:image/jpeg;base64,/9j/4AAQSkZJRgABAQAAAQABAAD/2wCEAAkGBhQSEBQUEhQWFRUWFRcUFhUVFhcVFxQVFxcVFBUYFRcXHSYeGBwjGRQUHy8gIycpLCwsFx4xNTAqNSYrLCkBCQoKDgwOGg8PGiwkHyQpLCkvLCosLCwsLC0pLCwsKSwsLCwpLCwsLCksLCwsLCwsLCwsLCkpKSwsLCwsKSwpLP/AABEIAMIBAwMBIgACEQEDEQH/xAAcAAABBQEBAQAAAAAAAAAAAAAAAQIEBQYDBwj/xAA9EAABAwIEBAQEBQMDAgcAAAABAAIRAyEEEjFBBQZRYRMicYEyQpGhBxSxwdEjUvBicuEWMxUkQ4KSsvH/xAAaAQADAQEBAQAAAAAAAAAAAAAAAQIDBAUG/8QALhEAAgIBBAEEAAQGAwAAAAAAAAECEQMEEiExIhNBUWFxgZHxMmKhsdHhBSMz/9oADAMBAAIRAxEAPwD0poTg1DQnAKDQUNSgICcECDKlASpUDABODUBKgQQlAQAlQAZUsJUqYxISwovFMeKNF9Q/KPqTYD6lebYvnKpUM1KjmtdZrWWkkSIaLn1Mlc2fULEurZnPIonqgTgF5LgOaauHl9L+o2wc1xdFxd2Ub2JnT6rUcu/iPTrQKoyH+/5ZGs7j17qMWshNeXBKyr3NqAlhcsNimPEscHem3qNl3XYnfKNLEhKAkcY1solbirWuAHmG8bH10WeTNDErm6AnQnALlRrhwkH/AIXZoWkZKStAJCUJSEBUIUBKkShAhUqRKgAQhCABCEIAEIQgDONKcE1oTwFBoKE4IASwkAqUBIAngJgATkgSwkAqWEITAEqISwgDP871qYwb2vdBdGQTq4X9wBJXkGLwznODg5vlaQGFshvlgH1kEe5W2/FHFEVWgC7aJ9w7PMmNgDp1HVYn82xtPM5pLcsZA10F2nl3AnLvsF5+dy3Nr8Dkyu5HXh3GH0PKHZXNHwljXOO4HUegKv8AlupTxMZqcZXA+Vpa0kaSD5T6LE8P4h+XfmgMJgxfNsReZmCtE/8AESp5Q0mRcE67iTb1C83Nid+KZB6TgaVOhJD3AERlDnQBeMoF7THXRTm417x5XkNG7jlPtufeF5YOYMTWjNmM9JBO+x1gbK3wmHrNaC/+mDs90En01lciyZMfF1+Y1No3TnUz8dQuPSZUqgGH4W2/VZThNUF4adzEwYV1jMeG+WYEwOrriYWbnxbZpGVlvgXwTERNlaMq7G3fYrGHitOi4kiHugxef9JcNrLRcP4kHtHcL1NFqdq22dCp9FukhMpVJXRe7CSkrRLBCEKgFSpqWUxCoSJUACEIQAIQhAGeaF0ATWp4WZoAToQEqAABOCQJyABKEJUwBKhAQAqWEIQIwv4mcHqOa2uxpqAAMLAPhkmHT0kifb2xfA+WXlk1iZdmfEgMncgxfr/hXon4i4vLhmtAnM6TcAZWXM+5BteyyGE4q2zHP8oGjh8RPxARqL9N14+tyyjLbD82c063UU3EOXaLGPAbLsm581iCDIO4/VR+WuWTWa57RnLWgBpMGQb+sifqrjG43Cuqmq5jpcSARUc24s6AT7EaKRguLYelDqFIA7m5PeDHcrg9aajTsW0g8DwWJp+V1BzH3yVCQWMmRmM7jb1+uo4vgWYinQpuqOYymCajWhrnVKrspJ8U3aLEW1t7Vo4k+sSbMaBJm5jXRVVXixJIDtN5krP18ivakiao0jW0KLYY2OhzEmes9e6TiXE8oa4XcW+Qm8Tq6++ih8scNOJqZnT4TLucdCf7W9e/Raatg6eKcBlAp07SLT2B6LOS3csurMhgaL69TK0FxJlxP3JK33w025BJZBMWvoVxqVKeGZDAGx0/fqqKrx802ODZDniZJnKL3vvrCvlNbS4+PJoMRzGxjcwd5v7dz1kbK+4PxVtdkjUa+68bpVS9+WTr6/deycD4eKNBjYvEu/3HX+F6mglklkdPxGpNssEIQvaKBCEIAJSymyiUwHISSiUAKhCEAULU8JrU4LM0FCckCUFAChOTQnIAEoSKrx3NFCk4sL5eATlaC70BIs0nulKSjy2JtLstkqydXn1seSk4/wC4x32FxCj4P8RfMfFpQ2YBYZI1tB+IxBsslqMbdJkepH5NonBQ+G8Tp12Z6ZkTB2IPcehB91MW12WZrn/A58IX2/pHOREy0+U/qD7LyF1Spna0Na6GnzE5bmYtE3gT7he+cQpB1GoC1r/I7yv+F0CQHdBIF14LxHE3cSPDnM4Mb5sogOyj0JgHsFw6mCbs5sq5siYCnDmPdTABmGl5qRlEzEx6N1TRzZWqVTTa0kNP/ba5tNzmjUCd42CrmcV8M0ntcCYOZgJaQARqdZJvPdQcE9xxTDTE1PEDhOmYGQslgttzQk2+zR1+bKten4VJjaFOYgZnPd3LrElX3B+WMjA/EAsYdGEhr6hH9x+Rv3V1hKdHDsdXcyn45GYlg0JvDZ37i6y3GeY31SHvtNmN2G9z9V5spb/HEqE/ovqvH3NloIDNGsZYRsAN1u8I7wsO3M3K7KCW7hx2P1Xn/CxlwlCoPjrPd5+zXQPbT7rS16hLGAuLi697mNly002hx4I+NxWclzvhaC53eFkMXxN7pcREugjpbyj0gFaLjVXJhjcS4gnrlEn9QFkXVi6m4kyTUaASIkND9h2K3h0KUjVcg8PNXEtJEiZPoLleyheack4oYZlEuiajsrp1DSDcdIOSfdelhez/AMdt2Ou7/Y0x1QqEgSr0zQEkJUIAaQiEqRIYJU2USgQ9IklImBSBPC5gpwWZoOTgE0J6AFCzfG+chSJbSDXkGHOdOUW2y63n6FQ+dOaTSd4FN2V2UOe68wZgN+moKx9MzSDnZQCbAmbkxBGt5G3VeXq9U4vbj/UylP2RocZzJXqwC4UwQQ5rZEg7zcm3Q9FSmoJhoy6z3I9LRaZndR6vEgLPaM0EEAhtwRMbTf7E7LjxHjTcrmhwuI6HKOgB7x3heXJ5cj5tnNJtvk6Vq4zmbDI7KSQLycugk3yiL7Ku/OuZEPsTffaPYWEfVRW0YDHEmS0gBpAyuIJbMzJkj1uNl1xFVoo6Q8uLXakj5RBPW176+y6ILa17jriy15d5mq0axdTIHzPafgcOhv5dHQQLW9F6xwXmGliQMjhnyhxYbEdYn4h3HbRfPfDMe5tQktzEkDW5gui+xgi8bDqph4k9rszXFrhEFpIdEa5gdbazEL0oZJQlt9iozcT6KqtJaQIkggTpMWnsvAjhnNrVWvyDLmaQBBa4OiLgGIA6dVueWPxcpPDaOIa8VW0/NUgRUcBrA+EuPtPRZnn7idDEVfHoucCRD2uDW+ZgBEEEyS2xmek3WuemkVkaaKOrRa5pzimIcCZYJFi5wETJi8dirPgfD2NdLWNGYmXtiG+k2A1uI+izD8a19UkS4loIBJIAIDbnQRDtZ17LRcFOVrnNl+YguLnZgYvYWnL7aei87UQlGHfZjyi+xzw2mczmAQTrD4E3jQ2MehHqsVicA3FYlvhDw2gZZc4ZYFs0beU7LWcXfTqNGY5nhmUzaQLQQLCWgD91Q4vGNADGNZJa5pcItANyfUH2jsuXTNxTrsLpmrxWEbToYahSJflmCLkycz3W9/srBtaXuJsGCD22j6LO4aqWkOERly2cQA3yny95LJVtRpBuHOZznF5zvIuRuQ2foJWLVK+2XGSOPGm531W3yfl5ZtIDTUkdJIcFQcLxNJ9IO1MnIwTDBtmJ1JOvYDqVy4jzQRUcQx7YpGlTbFmMbuXH4iTm00hceD4duRhJjzSQCANSTrF/h+y29CUYNy+v9ktqzaUMRTdTNCQazGtewTGbeoyTADu03W75O4q+pTy1L5WtIcbGDYAgCLRrO68a43wt7cRUqtN3HO13yugCzhsT9PMvUvw/4LXYBUrAt8kCXh5fnyukFpjKIt69r9GjjKORODte5cb3cG2SpEq983BCEJgCQhKhADCEieQmEJACEIQBRhPATGroFBqPCpeZ+YPyzAGCajoyiJAExJ69FZ4rFCmxziQABv12H1XmnF8QarvMcxd9TN4AO20Lg1ep9KortmWSddFJxzFVMQ99QzmcRJa0XF7AnYBovtAUHG8312lhBYSwAPYBIc0bO6kRspHEGODNCwmAYvDYI621jZVXDMC3K6pU8wNTKAdou5x2J1idIXLBxkrkc9s1OMxtStgTUZTADm5gdTezpHSxusNw+g45mm8uyN6HdxHa/wCqvOHcyijUFOJpON2zYSCDlM6SutWpRpsquLw6oZpU2gaZrudawAs36qYXjuNd9DfJBw+GbTYb/DJ1t37wquhjnVqwJAytiLm8HU9dfoFP4i4+FlHzQP5+wSimylTBNg0HMVcJUm3y2VtDEBuUmPNB8wkG17ddAPdcaWIknU3m8yLWAv3Cr28dNR1gA0aCJMe6fiMQWiReNN42/wCFtGEo8PshqgZWAruJ1tG862jS8iZ6eynuxpJc7LJe6wjSGi830c5u2o2VDcuJOupV3Sw5c3IS0SWlzr6EZCBHYAG4/Ra5KTTYmUONxBaHNDpi1hEtad/r+yuuDcxhzW0yXAtYB2BgjMOp01/ZGMwAph/mJBkZJDWtmAYA3aYP7LN4rDuoPaQb3II7Ej9PQ3W6WPPGi6UlRr6vEc4cxr48t81h5SZ07XMi0BLgKpqVcxgjJll4jM4w4ECZgHftG5XLA12mg17QBeclmtlxyOAjUm4EndDqcNdo1pN2gAiQQTbQyIga2jSSuNwSTS/AzotcZxcZSwPBNwBBIaZBM9TB62gqdRxjgxoBLZDrbRIaCWnWPKRAP3WYpglzSD8JnM4QZbEGM2X4cuvdSHWLiSXQQ2CcgAaWgBuWwmRfX0WLwRVJEtFo1rM5OQFxkl2Xu4EXu3aTG/cJwow9jqbXOE/CQT5iZFh1ubzoqWjWIZBY5pbbqPiDrd7tstVy7xBzMPVqGwLmZf8AbafvIupypxX0Uo26LfgHKnmNTFB2U+bL5mvGZ12Ej5cpO02AsvSMJzDTcA2mAAIABtDbRAG0LLcG5hbiIpkQHM1B0/wrpxfDGhHhyYIBmN5IM+pK5sWoy47SOiNJcG+pPkSuiouBcUDmgHdXoXvabMssL9yrsEIQukAQhCABJCVCAG5UJyEAZtr0/wARcWroFkbFDzViD5G7G/vMT/nVZOljmZnCRIi+5ixhbrjvDTWpEMjOPhn7idvVYjHcpOptcXwXCXkNIkMEAPBN3GZmNI2XgarTZHmlJ9HNOLbM3xmuS4m82j2Aifbb3VWysQ0kkBocDED4yAOlzvdXWMwbjQ8QmXBzmmI0FwYG9/um4CthhQxAf8Xhy2RIBgn2JMfROEvGiFH5Mdi6x8SWxmEmTcA6zl3Njra6seVOXKtesM12nzk9D/N1xwnhDDvGUeK98zu1trCff6r1HlTAeDhi5oALmtvO8XXXnz+nDal9DijF4/hZ8YMkQ2TP2WW5qxtxSbpqe/Qfv9FvXYImrUJ1Age5K8x4v5sQ+L+Yge1h+inQrfO37Iv3G0W5W5hqf00Xbhrn1agEZr2A3J0ClN4O4Mp+JLc5hjCDneBq4DZu09StlwHgAoMDiPORYa5Adb9V1ZtRGEW+2xFBhOCVXvLQA0gguJ0be3qro8HbTEkuc6ZPmLfNbZpka94V2IptMbm56m2s2hVNSqHtJeCGwSC7cmLCI2J33K8x6icn9GMm26M3xF/hFzCSGkG5FzJB1+Y3IntF1QY50i5JjS8+q0vHaZdTk7DRxkgRaO1lj35jqvY0vkrLgi+4Fi8lLKCP6jwIdAAi+adR0+nRdaPEaZZtqREnzGWGYBEb3vrvtR4J4kFxgM83qRoPrCZhGS4QYM/bdaPEm22VtsvauIp2v8MAgS0EAjMRGhIBldn8WaacSLVC6LTe4I3kRF9iqCnVzFwN+itcBy840KlZzfK1sglZZIQivJkuJ0OOcXCDLnb69p9bWK3+HoEcPqzrAPqZBJWT5S5Tq4l7ajf+21wE9YiYC33MbG0cFVAOhY0zbU3jreB7rzdTOO9QiCXJTfh/xLLXh206r1DHAVA2fnBaRsDEt/ReN8lv/wDOerT+38r1So4uw2cEzTfmMCZDbOjrYn/4rky+GR/FFROXDeIFh10sQtjwvi4eACsFjmB2avSdLDdzYgtNpI63M+6dwzjYaQQVGHLLFPdBiunweoNdOiVYThvOLhVyQXAnTI4fQrS1+YGik9wjO0H+m85CSLkCRe3Re5p9fjyx54f2WpJllVxDWkBzmibCSBJ7TrqF0XkfEsVWq189So1xbJYGxDQBmOWNxp7yrPgnPHg1W/mJPjFjc5foIhpDZgQNTabe5i1+PJPb+hmsyuj0lCaHSiV6BsOlCSUIAzLU8JjV0CyNhwVVx7CFxpkbZ2noQ9uUg9olWoXPFOhv2XNqf/JsmXRg+NcNFLBP6mCZ6xBWP4Ty8+ph6tUuaKbpZl+cmnldmA2aM0T3W95rGall6lU3CMK2lQrCSY8snTM65yjpJavBjm2Rd/RyzMfw3gvn8Nw1IcDrHW+/lBXprAWUGjtKzHK+FDq1NpuQ58nrIm3aXLZcWYBYbABaZ57mXHoz2IyMD6lQkE7NGwEyTsvN63H6VMn8rQYyP/VfL6hnuTA16LY83YuKD+/kHvr9pWE4Rwh1eqGME3/yV06aMdrlPr+gM0XKPCX4h7q1R81DYOdcsaNTG0DRWud7GPe+o1tFpLRVfq+NA1ou422UirSZg6Ao0zNWoQKju5sGjsFS88UqrsVSw9IHK1kMbsSXOBJns1t+yzUvXn9f4Ivk6crU/wAzjcuZ7qbmOdDgQPKWQ4tny/OB691M4vgS+u7KZawEF8Q2wj36Ky4TgmYCi5oOetUA8R/YaNb0aJKq+K4fG4lgbTYWUDuRlzR9yFDalkuPS4HXBneIvD2ltMTJLR3ixt/mqz9ThjmzI9l6VgeBNpUvNAIgQCTpqT0NyVleNNAcW3tJv6/ddWn1FScIkXToxtRuqZTMLviD5j2XKjRLnBrRJcQAOq9xdGyJvCMPnOXeQZ6R/wDq9I46Q7AMoUxNSoGE7RDgdhuQsNwTgdcVoyFvVzvhiRcOFiLyt9QpEOa52tOmG7RYkuPSduy8fWTrImn1yZSmkzY8n8NGGw1KnMmDJiJJuT9Sfosd+IvECGMpkAh9SpUmIIDSAADuDM3nstng+LgtBDYABGoBbYRY6gkm6x/NWCGIrYe5yNpuzkf3FzbTtN79ivNwP/tcp/iPckin5DINR8jSCHbt0BH3+y9g4fTDWBhM2i+/WfX915dhsGyk2KQyy5oLybuYDcu02vAXoeHxzRTkub1aZ+IA+UjuRAjqCjUvfK0SpJnTBYT8sXU2kSD4lMPBiDpMG4BHZYriuMNOu7xGhheS4NYPIQdDTOhHYfqtFiuMmsaZosJcA6SdbhpgRqB+uir+O8uB2V4ytcYNRjgTNx5mA/ASdRpvZZQml4yfHYSdrxOWBx8xNxqDutPTxbajMtUyIs8fEOnqsNgMNUaQahgEhrTLJ1IBa0HNt0VhjarmN+KGxMmw2F27a6eiUkk+P3I3HbEMo0wYquk/3XI1i19z3WZ4pxpwifNlOWQIBgw3NJi8RtqpGMx0k5nQBZp/0wLTsBLb63CzbMR5nmo4OaJAplrxoRkuYMAzr0327dLg53SI7Pb/AMM+KeJhnNdUBqZ3HwybtaMrQQDfKbG0gSFspXkX4VYSs7Ems3L4LA5j5sQ5wBAEWcZAJJmBC9aDl72H+BHVjfiPlCbKFqaGda5PDlEa6ycHrE2Jgco2NfoOl0geuONq5WE9V5+vntx7fkiXRmuLHxKjaY6j6mAPuUzEcPLME5oguIffYvggH6rrwgZsQ12vmzfSYUrjDJaWH4CCIBuQSZP3K8GarHGX839qMGr5M/yNhzTcxzhByOcRMxms2/oAr7imI1KgYD4i4CBoB0aLAD0ARxSv5SdgFtNuTsvpGJ5kc6tVZQZck3jqVq8NwNmBoNAjxXC5/t7+uv8Amqcl8G8z8XVHXID16/srJ3C34lznOOUXAP8ACeWVxWNENcGKw2DfisbTptJgODnn+1jSCSfaPchbTjeBb4zajB5ocPYmRddOC8FbhGOvmqPM1Hxr0aOjR+qicQ4jc5devRTLIrUY9IEqIWILaFz56p32b6fyqzE8yVnjLTaXEfMTaOgCi8TxeXMdTBMbepOwVAeLANc59R0kECIDWuvlygX953C6cOFyVvkDSYXhmOrOzVX0W0zYgkgxsQRNx0J6+2X47Se17g4T5iMwILTGkR1Wn5d421+Gc9zw5wdDYEENjzBxm829FluYeKDKYMXGUanufRbYdzzbdq44M3yzK068PJcLSZC68Ioh9ZgcYGa/oL/sobjJUrBVzTcHgA5dnXC+glHh0bPo9IbUgQABeIGkEfEYMAxJH/K5txocWkC2XPOmYj4d9z/9gq6hi/E8xcMrmNdAMXAJeQx3bKe8eysKsBpHyhrb6Q2RJg30gRa4t28V4KfJyUdv/EAyRMv9RZotLiO8n23lQOIcdmk45y1xbmExMXlo66aqFjKzs0RmDmtkmCLBocBFzczbqojKF5e2bGAQBAgbGTqRcdVcNNFO2WkWmAxznVGmXRYP87XZ3EAgtky2baC0Dorj/wAVcQGtbZ3nLpsABOgGtt1leEYlpxHpJuAA6S0DWCTJkTurYvgZXO0a2DYfESZHayjPht9Etcls/ixaM/mpvLBl1iPiLnEaWE/XopVLjhq5S4uLoIL3OkC4uGzrfWNx0WSrYpzjctqQzKQbiRDrmTcyYAsI03TvztRoIAzDUkEQR8uYkA7O9LLB6TjgZd4uu5lQ/wBSIBub6kdvLcDeL6LnX5pL/EpVWh4/u0OUxA6GbXHqqY4h9Q53tDQDMg28wJ3NhqbjQBQsC5+Zz/haRMa7awYkWJ9ddVvHTKvL2FRJxNZrnk5AWvBeMwdoSQBE2i2m7R1TcDhXPqANLnOdDQ0A5iSRo43M6e/urPh3LlbGvPgUXVGjKMwsxoN7uNtOh0Gi9a5Q/DpmEqCtUf4lQCAL5WG92zcmCdtyu2EW+ioxbLfk3lhuCw4aAfEeAakuLvNcwJJ0zESNdVfpocngrrSSVHSlSoEJc6FQzKNKcCubSnZlgbi1awa0uOgVTxfibHMhpv0Nla+KqTHcBD3F1N4bN8pEie3RedrNPPLTiyWrOfBquSs0RPkM9pgz9k3imK8/UA3UXBUSKh8Q3ZIAvcmw9RBKK+DmSLHdeNOE5QUK6sjZwd8O0XhMOC8V+Tb5vRM4dTLXy42yxYa3Bn1F/qrXhFOS7udeypS+exUTmYYOAYLU229YTq1QAQLAKTWIa2NAFnuI8S1A6Ef8n0WUuWSyPxLiE2Cx3MHMrKIImXdN1B5t5t8MmlQvU+Z2oZ/JWMYXZHF4Di65e+M3o0m/0/ZetpdBa3T/AEJH8R49UqS0SGkyZ1PSeyrPDJ1Ke7ERYAJhrr3YQUFUVQcnfC4h9OQ10A+897qO9pJN5R46UPlWlTugOKfTfCszwqaWfcCSNyOyrCE01Iadmh4E4FxHzQRBMTOonv0WifjwDBI7AC7g2+adzmnbVYFlQggg3F+l1pKPFxVaMxDYDxAvlMDLA1Mk+0Lly4vcylD3Hmsc2dwBkH4pIbMEGfbQdFy/N6hkD5ZIgmIEme4n3UN9Mlom+xtpHrt3nYprYzBsBpmPMb3t5jp0UqCYqOuBxpzBzr5SYAHlBvN+sfqrF2JD7iIi8iS65JB9zp6dFEcxkeW9pk31ER6fum1PgcReBEmNZhvQTEJOO5/AmS5h1oaSBeNTqc2swfqneFDRmyuubnXYXna+ijNa5pANwRMkwBPTsIj2TAI/1H9DfroNSs3D7Ac9wPkpm2jjBP021tPqrPgHLVXGVPCpeZxu52jWgH5idBoLdrLQfh/yu2o/xMVHhgeWm4gZyRALhoBqdjovWOEYClQpinQY1jBeG7k6kk3J7la+nZSg2S+B8LZhqDKTAAGtAOUQC6PMfcyrDxFDFRLnW6N+iX4iPEUTOlDkwJfiIUbKUIEZ1tRL4yjtaujGLE3Hl8ounAJQ/spERMTgA4S0CZnpPuoVOmR8QgjZXBeoPE2SA4ai0dQVyZcS/iSGnRCfS3bb/OifhMU9k9SZlVVfmCnSnMSOsgp9Li9Oq0Fj9etj9CuDJhjLkbSZIxvEa0m/tsspzZxx9Ollpj+o+0/2Dc+vRaCvUBa4l1gJPpuvPuI8bq1pFOkQNA46kdYUabTvfa5r5MJfRm8U7IMou43c7cnqSo+UkQVd0uXKjrwZ7q0wPLLm3cR6RP6r6KElFCSMaMETsUp4eehXoVThLohonsGrh/0rVfYwB9T9Aq9RjowYwKTD0TmuvTMHyCPmBd62H0C0GC5TawWDW+g/dVvCjyuvjbZRJOXKGtuQdLpmC5Rr1I8haOr7fbVe1UOBMbsFKGDaNApg9qEo0eT0vw9G7n94aB9FMw/IlMfI93+4/wAL0w4e4N7bbFONNVuZVHmnGeUHmiRRZlcNALT2krMOwOLptyPouIE7T0/he45E19AEQQDvoi0JpM8Jr1SDDqZZO7mEE+50v0TfzbcxuPaTvtK9xfwlrgRkHqG6e+yr63KVFxzFjSepaD9yEqRGw8gGK6X1309OiueGPa2JaDEOB1M+q9Hp8rM+Vo9mj+FNo8pzsI7gI4Go0ZLCYsOIMO9pW64DiTAF/Rd8Ny1GrvsrGjwzLoUMoktrHSCurCekJrKJG66CmeqQh7R1XVrwuAZ7JwYmB38RC5pUxGbaU4FOa5ODlgzpGhKAnh6cHd0gGZU0tT3PKaobCjhVwTHWLQfZcBy7RdM0/tH0OoVmxyf4iTjYqKj/AKSw94ZH/ud+kpn/AEpS2A+it3VOyZ4vZOMUuhUUOP4C2lTc8NacomNOyyh4i5kg0xmk6ggjXUdIg9V6BiKAeIdMdJP3j9FCrcvUHulzAT6kfoVz58c5vxfBlODfRTcv8TpvZFVsGBli4cNDppBgXA17LS08E2JaBC54bhdOnZrAFLpjLp9F047UUmXGLS5OJw56IbQPRSxX6j909tQHRbBRDGFd0S/kz2U3MlzJiK52DcmHDu6K0lJmTAqvAPRJ4J6FWwcEFAiup4Z3RSqWDAiV2lGZAD2NAT1xzIJ01t3/AF6oESA5Ln/yFwzpQ9AEnMlD1HD07OmI7+IneIoudAemBK8RCi+IhAiranBKhYHQKnJEJDOeMcRTeQYIa6/sV0YfKPQJEJe4DwlCEJgBXMoQoYDAlQhADilQhUJghvxBIhUhM7hASoWhIBCEIEIShKhMkRIlQmAidT1CEIAHaoCEJAOSoQqEKU1CExAhCE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1032" name="AutoShape 8" descr="data:image/jpeg;base64,/9j/4AAQSkZJRgABAQAAAQABAAD/2wCEAAkGBhQSEBQUEhQWFRUWFRcUFhUVFhcVFxQVFxcVFBUYFRcXHSYeGBwjGRQUHy8gIycpLCwsFx4xNTAqNSYrLCkBCQoKDgwOGg8PGiwkHyQpLCkvLCosLCwsLC0pLCwsKSwsLCwpLCwsLCksLCwsLCwsLCwsLCkpKSwsLCwsKSwpLP/AABEIAMIBAwMBIgACEQEDEQH/xAAcAAABBQEBAQAAAAAAAAAAAAAAAQIEBQYDBwj/xAA9EAABAwIEBAQEBQMDAgcAAAABAAIRAyEEEjFBBQZRYRMicYEyQpGhBxSxwdEjUvBicuEWMxUkQ4KSsvH/xAAaAQADAQEBAQAAAAAAAAAAAAAAAQIDBAUG/8QALhEAAgIBBAEEAAQGAwAAAAAAAAECEQMEEiExIhNBUWFxgZHxMmKhsdHhBSMz/9oADAMBAAIRAxEAPwD0poTg1DQnAKDQUNSgICcECDKlASpUDABODUBKgQQlAQAlQAZUsJUqYxISwovFMeKNF9Q/KPqTYD6lebYvnKpUM1KjmtdZrWWkkSIaLn1Mlc2fULEurZnPIonqgTgF5LgOaauHl9L+o2wc1xdFxd2Ub2JnT6rUcu/iPTrQKoyH+/5ZGs7j17qMWshNeXBKyr3NqAlhcsNimPEscHem3qNl3XYnfKNLEhKAkcY1solbirWuAHmG8bH10WeTNDErm6AnQnALlRrhwkH/AIXZoWkZKStAJCUJSEBUIUBKkShAhUqRKgAQhCABCEIAEIQgDONKcE1oTwFBoKE4IASwkAqUBIAngJgATkgSwkAqWEITAEqISwgDP871qYwb2vdBdGQTq4X9wBJXkGLwznODg5vlaQGFshvlgH1kEe5W2/FHFEVWgC7aJ9w7PMmNgDp1HVYn82xtPM5pLcsZA10F2nl3AnLvsF5+dy3Nr8Dkyu5HXh3GH0PKHZXNHwljXOO4HUegKv8AlupTxMZqcZXA+Vpa0kaSD5T6LE8P4h+XfmgMJgxfNsReZmCtE/8AESp5Q0mRcE67iTb1C83Nid+KZB6TgaVOhJD3AERlDnQBeMoF7THXRTm417x5XkNG7jlPtufeF5YOYMTWjNmM9JBO+x1gbK3wmHrNaC/+mDs90En01lciyZMfF1+Y1No3TnUz8dQuPSZUqgGH4W2/VZThNUF4adzEwYV1jMeG+WYEwOrriYWbnxbZpGVlvgXwTERNlaMq7G3fYrGHitOi4kiHugxef9JcNrLRcP4kHtHcL1NFqdq22dCp9FukhMpVJXRe7CSkrRLBCEKgFSpqWUxCoSJUACEIQAIQhAGeaF0ATWp4WZoAToQEqAABOCQJyABKEJUwBKhAQAqWEIQIwv4mcHqOa2uxpqAAMLAPhkmHT0kifb2xfA+WXlk1iZdmfEgMncgxfr/hXon4i4vLhmtAnM6TcAZWXM+5BteyyGE4q2zHP8oGjh8RPxARqL9N14+tyyjLbD82c063UU3EOXaLGPAbLsm581iCDIO4/VR+WuWTWa57RnLWgBpMGQb+sifqrjG43Cuqmq5jpcSARUc24s6AT7EaKRguLYelDqFIA7m5PeDHcrg9aajTsW0g8DwWJp+V1BzH3yVCQWMmRmM7jb1+uo4vgWYinQpuqOYymCajWhrnVKrspJ8U3aLEW1t7Vo4k+sSbMaBJm5jXRVVXixJIDtN5krP18ivakiao0jW0KLYY2OhzEmes9e6TiXE8oa4XcW+Qm8Tq6++ih8scNOJqZnT4TLucdCf7W9e/Raatg6eKcBlAp07SLT2B6LOS3csurMhgaL69TK0FxJlxP3JK33w025BJZBMWvoVxqVKeGZDAGx0/fqqKrx802ODZDniZJnKL3vvrCvlNbS4+PJoMRzGxjcwd5v7dz1kbK+4PxVtdkjUa+68bpVS9+WTr6/deycD4eKNBjYvEu/3HX+F6mglklkdPxGpNssEIQvaKBCEIAJSymyiUwHISSiUAKhCEAULU8JrU4LM0FCckCUFAChOTQnIAEoSKrx3NFCk4sL5eATlaC70BIs0nulKSjy2JtLstkqydXn1seSk4/wC4x32FxCj4P8RfMfFpQ2YBYZI1tB+IxBsslqMbdJkepH5NonBQ+G8Tp12Z6ZkTB2IPcehB91MW12WZrn/A58IX2/pHOREy0+U/qD7LyF1Spna0Na6GnzE5bmYtE3gT7he+cQpB1GoC1r/I7yv+F0CQHdBIF14LxHE3cSPDnM4Mb5sogOyj0JgHsFw6mCbs5sq5siYCnDmPdTABmGl5qRlEzEx6N1TRzZWqVTTa0kNP/ba5tNzmjUCd42CrmcV8M0ntcCYOZgJaQARqdZJvPdQcE9xxTDTE1PEDhOmYGQslgttzQk2+zR1+bKten4VJjaFOYgZnPd3LrElX3B+WMjA/EAsYdGEhr6hH9x+Rv3V1hKdHDsdXcyn45GYlg0JvDZ37i6y3GeY31SHvtNmN2G9z9V5spb/HEqE/ovqvH3NloIDNGsZYRsAN1u8I7wsO3M3K7KCW7hx2P1Xn/CxlwlCoPjrPd5+zXQPbT7rS16hLGAuLi697mNly002hx4I+NxWclzvhaC53eFkMXxN7pcREugjpbyj0gFaLjVXJhjcS4gnrlEn9QFkXVi6m4kyTUaASIkND9h2K3h0KUjVcg8PNXEtJEiZPoLleyheack4oYZlEuiajsrp1DSDcdIOSfdelhez/AMdt2Ou7/Y0x1QqEgSr0zQEkJUIAaQiEqRIYJU2USgQ9IklImBSBPC5gpwWZoOTgE0J6AFCzfG+chSJbSDXkGHOdOUW2y63n6FQ+dOaTSd4FN2V2UOe68wZgN+moKx9MzSDnZQCbAmbkxBGt5G3VeXq9U4vbj/UylP2RocZzJXqwC4UwQQ5rZEg7zcm3Q9FSmoJhoy6z3I9LRaZndR6vEgLPaM0EEAhtwRMbTf7E7LjxHjTcrmhwuI6HKOgB7x3heXJ5cj5tnNJtvk6Vq4zmbDI7KSQLycugk3yiL7Ku/OuZEPsTffaPYWEfVRW0YDHEmS0gBpAyuIJbMzJkj1uNl1xFVoo6Q8uLXakj5RBPW176+y6ILa17jriy15d5mq0axdTIHzPafgcOhv5dHQQLW9F6xwXmGliQMjhnyhxYbEdYn4h3HbRfPfDMe5tQktzEkDW5gui+xgi8bDqph4k9rszXFrhEFpIdEa5gdbazEL0oZJQlt9iozcT6KqtJaQIkggTpMWnsvAjhnNrVWvyDLmaQBBa4OiLgGIA6dVueWPxcpPDaOIa8VW0/NUgRUcBrA+EuPtPRZnn7idDEVfHoucCRD2uDW+ZgBEEEyS2xmek3WuemkVkaaKOrRa5pzimIcCZYJFi5wETJi8dirPgfD2NdLWNGYmXtiG+k2A1uI+izD8a19UkS4loIBJIAIDbnQRDtZ17LRcFOVrnNl+YguLnZgYvYWnL7aei87UQlGHfZjyi+xzw2mczmAQTrD4E3jQ2MehHqsVicA3FYlvhDw2gZZc4ZYFs0beU7LWcXfTqNGY5nhmUzaQLQQLCWgD91Q4vGNADGNZJa5pcItANyfUH2jsuXTNxTrsLpmrxWEbToYahSJflmCLkycz3W9/srBtaXuJsGCD22j6LO4aqWkOERly2cQA3yny95LJVtRpBuHOZznF5zvIuRuQ2foJWLVK+2XGSOPGm531W3yfl5ZtIDTUkdJIcFQcLxNJ9IO1MnIwTDBtmJ1JOvYDqVy4jzQRUcQx7YpGlTbFmMbuXH4iTm00hceD4duRhJjzSQCANSTrF/h+y29CUYNy+v9ktqzaUMRTdTNCQazGtewTGbeoyTADu03W75O4q+pTy1L5WtIcbGDYAgCLRrO68a43wt7cRUqtN3HO13yugCzhsT9PMvUvw/4LXYBUrAt8kCXh5fnyukFpjKIt69r9GjjKORODte5cb3cG2SpEq983BCEJgCQhKhADCEieQmEJACEIQBRhPATGroFBqPCpeZ+YPyzAGCajoyiJAExJ69FZ4rFCmxziQABv12H1XmnF8QarvMcxd9TN4AO20Lg1ep9KortmWSddFJxzFVMQ99QzmcRJa0XF7AnYBovtAUHG8312lhBYSwAPYBIc0bO6kRspHEGODNCwmAYvDYI621jZVXDMC3K6pU8wNTKAdou5x2J1idIXLBxkrkc9s1OMxtStgTUZTADm5gdTezpHSxusNw+g45mm8uyN6HdxHa/wCqvOHcyijUFOJpON2zYSCDlM6SutWpRpsquLw6oZpU2gaZrudawAs36qYXjuNd9DfJBw+GbTYb/DJ1t37wquhjnVqwJAytiLm8HU9dfoFP4i4+FlHzQP5+wSimylTBNg0HMVcJUm3y2VtDEBuUmPNB8wkG17ddAPdcaWIknU3m8yLWAv3Cr28dNR1gA0aCJMe6fiMQWiReNN42/wCFtGEo8PshqgZWAruJ1tG862jS8iZ6eynuxpJc7LJe6wjSGi830c5u2o2VDcuJOupV3Sw5c3IS0SWlzr6EZCBHYAG4/Ra5KTTYmUONxBaHNDpi1hEtad/r+yuuDcxhzW0yXAtYB2BgjMOp01/ZGMwAph/mJBkZJDWtmAYA3aYP7LN4rDuoPaQb3II7Ej9PQ3W6WPPGi6UlRr6vEc4cxr48t81h5SZ07XMi0BLgKpqVcxgjJll4jM4w4ECZgHftG5XLA12mg17QBeclmtlxyOAjUm4EndDqcNdo1pN2gAiQQTbQyIga2jSSuNwSTS/AzotcZxcZSwPBNwBBIaZBM9TB62gqdRxjgxoBLZDrbRIaCWnWPKRAP3WYpglzSD8JnM4QZbEGM2X4cuvdSHWLiSXQQ2CcgAaWgBuWwmRfX0WLwRVJEtFo1rM5OQFxkl2Xu4EXu3aTG/cJwow9jqbXOE/CQT5iZFh1ubzoqWjWIZBY5pbbqPiDrd7tstVy7xBzMPVqGwLmZf8AbafvIupypxX0Uo26LfgHKnmNTFB2U+bL5mvGZ12Ej5cpO02AsvSMJzDTcA2mAAIABtDbRAG0LLcG5hbiIpkQHM1B0/wrpxfDGhHhyYIBmN5IM+pK5sWoy47SOiNJcG+pPkSuiouBcUDmgHdXoXvabMssL9yrsEIQukAQhCABJCVCAG5UJyEAZtr0/wARcWroFkbFDzViD5G7G/vMT/nVZOljmZnCRIi+5ixhbrjvDTWpEMjOPhn7idvVYjHcpOptcXwXCXkNIkMEAPBN3GZmNI2XgarTZHmlJ9HNOLbM3xmuS4m82j2Aifbb3VWysQ0kkBocDED4yAOlzvdXWMwbjQ8QmXBzmmI0FwYG9/um4CthhQxAf8Xhy2RIBgn2JMfROEvGiFH5Mdi6x8SWxmEmTcA6zl3Njra6seVOXKtesM12nzk9D/N1xwnhDDvGUeK98zu1trCff6r1HlTAeDhi5oALmtvO8XXXnz+nDal9DijF4/hZ8YMkQ2TP2WW5qxtxSbpqe/Qfv9FvXYImrUJ1Age5K8x4v5sQ+L+Yge1h+inQrfO37Iv3G0W5W5hqf00Xbhrn1agEZr2A3J0ClN4O4Mp+JLc5hjCDneBq4DZu09StlwHgAoMDiPORYa5Adb9V1ZtRGEW+2xFBhOCVXvLQA0gguJ0be3qro8HbTEkuc6ZPmLfNbZpka94V2IptMbm56m2s2hVNSqHtJeCGwSC7cmLCI2J33K8x6icn9GMm26M3xF/hFzCSGkG5FzJB1+Y3IntF1QY50i5JjS8+q0vHaZdTk7DRxkgRaO1lj35jqvY0vkrLgi+4Fi8lLKCP6jwIdAAi+adR0+nRdaPEaZZtqREnzGWGYBEb3vrvtR4J4kFxgM83qRoPrCZhGS4QYM/bdaPEm22VtsvauIp2v8MAgS0EAjMRGhIBldn8WaacSLVC6LTe4I3kRF9iqCnVzFwN+itcBy840KlZzfK1sglZZIQivJkuJ0OOcXCDLnb69p9bWK3+HoEcPqzrAPqZBJWT5S5Tq4l7ajf+21wE9YiYC33MbG0cFVAOhY0zbU3jreB7rzdTOO9QiCXJTfh/xLLXh206r1DHAVA2fnBaRsDEt/ReN8lv/wDOerT+38r1So4uw2cEzTfmMCZDbOjrYn/4rky+GR/FFROXDeIFh10sQtjwvi4eACsFjmB2avSdLDdzYgtNpI63M+6dwzjYaQQVGHLLFPdBiunweoNdOiVYThvOLhVyQXAnTI4fQrS1+YGik9wjO0H+m85CSLkCRe3Re5p9fjyx54f2WpJllVxDWkBzmibCSBJ7TrqF0XkfEsVWq189So1xbJYGxDQBmOWNxp7yrPgnPHg1W/mJPjFjc5foIhpDZgQNTabe5i1+PJPb+hmsyuj0lCaHSiV6BsOlCSUIAzLU8JjV0CyNhwVVx7CFxpkbZ2noQ9uUg9olWoXPFOhv2XNqf/JsmXRg+NcNFLBP6mCZ6xBWP4Ty8+ph6tUuaKbpZl+cmnldmA2aM0T3W95rGall6lU3CMK2lQrCSY8snTM65yjpJavBjm2Rd/RyzMfw3gvn8Nw1IcDrHW+/lBXprAWUGjtKzHK+FDq1NpuQ58nrIm3aXLZcWYBYbABaZ57mXHoz2IyMD6lQkE7NGwEyTsvN63H6VMn8rQYyP/VfL6hnuTA16LY83YuKD+/kHvr9pWE4Rwh1eqGME3/yV06aMdrlPr+gM0XKPCX4h7q1R81DYOdcsaNTG0DRWud7GPe+o1tFpLRVfq+NA1ou422UirSZg6Ao0zNWoQKju5sGjsFS88UqrsVSw9IHK1kMbsSXOBJns1t+yzUvXn9f4Ivk6crU/wAzjcuZ7qbmOdDgQPKWQ4tny/OB691M4vgS+u7KZawEF8Q2wj36Ky4TgmYCi5oOetUA8R/YaNb0aJKq+K4fG4lgbTYWUDuRlzR9yFDalkuPS4HXBneIvD2ltMTJLR3ixt/mqz9ThjmzI9l6VgeBNpUvNAIgQCTpqT0NyVleNNAcW3tJv6/ddWn1FScIkXToxtRuqZTMLviD5j2XKjRLnBrRJcQAOq9xdGyJvCMPnOXeQZ6R/wDq9I46Q7AMoUxNSoGE7RDgdhuQsNwTgdcVoyFvVzvhiRcOFiLyt9QpEOa52tOmG7RYkuPSduy8fWTrImn1yZSmkzY8n8NGGw1KnMmDJiJJuT9Sfosd+IvECGMpkAh9SpUmIIDSAADuDM3nstng+LgtBDYABGoBbYRY6gkm6x/NWCGIrYe5yNpuzkf3FzbTtN79ivNwP/tcp/iPckin5DINR8jSCHbt0BH3+y9g4fTDWBhM2i+/WfX915dhsGyk2KQyy5oLybuYDcu02vAXoeHxzRTkub1aZ+IA+UjuRAjqCjUvfK0SpJnTBYT8sXU2kSD4lMPBiDpMG4BHZYriuMNOu7xGhheS4NYPIQdDTOhHYfqtFiuMmsaZosJcA6SdbhpgRqB+uir+O8uB2V4ytcYNRjgTNx5mA/ASdRpvZZQml4yfHYSdrxOWBx8xNxqDutPTxbajMtUyIs8fEOnqsNgMNUaQahgEhrTLJ1IBa0HNt0VhjarmN+KGxMmw2F27a6eiUkk+P3I3HbEMo0wYquk/3XI1i19z3WZ4pxpwifNlOWQIBgw3NJi8RtqpGMx0k5nQBZp/0wLTsBLb63CzbMR5nmo4OaJAplrxoRkuYMAzr0327dLg53SI7Pb/AMM+KeJhnNdUBqZ3HwybtaMrQQDfKbG0gSFspXkX4VYSs7Ems3L4LA5j5sQ5wBAEWcZAJJmBC9aDl72H+BHVjfiPlCbKFqaGda5PDlEa6ycHrE2Jgco2NfoOl0geuONq5WE9V5+vntx7fkiXRmuLHxKjaY6j6mAPuUzEcPLME5oguIffYvggH6rrwgZsQ12vmzfSYUrjDJaWH4CCIBuQSZP3K8GarHGX839qMGr5M/yNhzTcxzhByOcRMxms2/oAr7imI1KgYD4i4CBoB0aLAD0ARxSv5SdgFtNuTsvpGJ5kc6tVZQZck3jqVq8NwNmBoNAjxXC5/t7+uv8Amqcl8G8z8XVHXID16/srJ3C34lznOOUXAP8ACeWVxWNENcGKw2DfisbTptJgODnn+1jSCSfaPchbTjeBb4zajB5ocPYmRddOC8FbhGOvmqPM1Hxr0aOjR+qicQ4jc5devRTLIrUY9IEqIWILaFz56p32b6fyqzE8yVnjLTaXEfMTaOgCi8TxeXMdTBMbepOwVAeLANc59R0kECIDWuvlygX953C6cOFyVvkDSYXhmOrOzVX0W0zYgkgxsQRNx0J6+2X47Se17g4T5iMwILTGkR1Wn5d421+Gc9zw5wdDYEENjzBxm829FluYeKDKYMXGUanufRbYdzzbdq44M3yzK068PJcLSZC68Ioh9ZgcYGa/oL/sobjJUrBVzTcHgA5dnXC+glHh0bPo9IbUgQABeIGkEfEYMAxJH/K5txocWkC2XPOmYj4d9z/9gq6hi/E8xcMrmNdAMXAJeQx3bKe8eysKsBpHyhrb6Q2RJg30gRa4t28V4KfJyUdv/EAyRMv9RZotLiO8n23lQOIcdmk45y1xbmExMXlo66aqFjKzs0RmDmtkmCLBocBFzczbqojKF5e2bGAQBAgbGTqRcdVcNNFO2WkWmAxznVGmXRYP87XZ3EAgtky2baC0Dorj/wAVcQGtbZ3nLpsABOgGtt1leEYlpxHpJuAA6S0DWCTJkTurYvgZXO0a2DYfESZHayjPht9Etcls/ixaM/mpvLBl1iPiLnEaWE/XopVLjhq5S4uLoIL3OkC4uGzrfWNx0WSrYpzjctqQzKQbiRDrmTcyYAsI03TvztRoIAzDUkEQR8uYkA7O9LLB6TjgZd4uu5lQ/wBSIBub6kdvLcDeL6LnX5pL/EpVWh4/u0OUxA6GbXHqqY4h9Q53tDQDMg28wJ3NhqbjQBQsC5+Zz/haRMa7awYkWJ9ddVvHTKvL2FRJxNZrnk5AWvBeMwdoSQBE2i2m7R1TcDhXPqANLnOdDQ0A5iSRo43M6e/urPh3LlbGvPgUXVGjKMwsxoN7uNtOh0Gi9a5Q/DpmEqCtUf4lQCAL5WG92zcmCdtyu2EW+ioxbLfk3lhuCw4aAfEeAakuLvNcwJJ0zESNdVfpocngrrSSVHSlSoEJc6FQzKNKcCubSnZlgbi1awa0uOgVTxfibHMhpv0Nla+KqTHcBD3F1N4bN8pEie3RedrNPPLTiyWrOfBquSs0RPkM9pgz9k3imK8/UA3UXBUSKh8Q3ZIAvcmw9RBKK+DmSLHdeNOE5QUK6sjZwd8O0XhMOC8V+Tb5vRM4dTLXy42yxYa3Bn1F/qrXhFOS7udeypS+exUTmYYOAYLU229YTq1QAQLAKTWIa2NAFnuI8S1A6Ef8n0WUuWSyPxLiE2Cx3MHMrKIImXdN1B5t5t8MmlQvU+Z2oZ/JWMYXZHF4Di65e+M3o0m/0/ZetpdBa3T/AEJH8R49UqS0SGkyZ1PSeyrPDJ1Ke7ERYAJhrr3YQUFUVQcnfC4h9OQ10A+897qO9pJN5R46UPlWlTugOKfTfCszwqaWfcCSNyOyrCE01Iadmh4E4FxHzQRBMTOonv0WifjwDBI7AC7g2+adzmnbVYFlQggg3F+l1pKPFxVaMxDYDxAvlMDLA1Mk+0Lly4vcylD3Hmsc2dwBkH4pIbMEGfbQdFy/N6hkD5ZIgmIEme4n3UN9Mlom+xtpHrt3nYprYzBsBpmPMb3t5jp0UqCYqOuBxpzBzr5SYAHlBvN+sfqrF2JD7iIi8iS65JB9zp6dFEcxkeW9pk31ER6fum1PgcReBEmNZhvQTEJOO5/AmS5h1oaSBeNTqc2swfqneFDRmyuubnXYXna+ijNa5pANwRMkwBPTsIj2TAI/1H9DfroNSs3D7Ac9wPkpm2jjBP021tPqrPgHLVXGVPCpeZxu52jWgH5idBoLdrLQfh/yu2o/xMVHhgeWm4gZyRALhoBqdjovWOEYClQpinQY1jBeG7k6kk3J7la+nZSg2S+B8LZhqDKTAAGtAOUQC6PMfcyrDxFDFRLnW6N+iX4iPEUTOlDkwJfiIUbKUIEZ1tRL4yjtaujGLE3Hl8ounAJQ/spERMTgA4S0CZnpPuoVOmR8QgjZXBeoPE2SA4ai0dQVyZcS/iSGnRCfS3bb/OifhMU9k9SZlVVfmCnSnMSOsgp9Li9Oq0Fj9etj9CuDJhjLkbSZIxvEa0m/tsspzZxx9Ollpj+o+0/2Dc+vRaCvUBa4l1gJPpuvPuI8bq1pFOkQNA46kdYUabTvfa5r5MJfRm8U7IMou43c7cnqSo+UkQVd0uXKjrwZ7q0wPLLm3cR6RP6r6KElFCSMaMETsUp4eehXoVThLohonsGrh/0rVfYwB9T9Aq9RjowYwKTD0TmuvTMHyCPmBd62H0C0GC5TawWDW+g/dVvCjyuvjbZRJOXKGtuQdLpmC5Rr1I8haOr7fbVe1UOBMbsFKGDaNApg9qEo0eT0vw9G7n94aB9FMw/IlMfI93+4/wAL0w4e4N7bbFONNVuZVHmnGeUHmiRRZlcNALT2krMOwOLptyPouIE7T0/he45E19AEQQDvoi0JpM8Jr1SDDqZZO7mEE+50v0TfzbcxuPaTvtK9xfwlrgRkHqG6e+yr63KVFxzFjSepaD9yEqRGw8gGK6X1309OiueGPa2JaDEOB1M+q9Hp8rM+Vo9mj+FNo8pzsI7gI4Go0ZLCYsOIMO9pW64DiTAF/Rd8Ny1GrvsrGjwzLoUMoktrHSCurCekJrKJG66CmeqQh7R1XVrwuAZ7JwYmB38RC5pUxGbaU4FOa5ODlgzpGhKAnh6cHd0gGZU0tT3PKaobCjhVwTHWLQfZcBy7RdM0/tH0OoVmxyf4iTjYqKj/AKSw94ZH/ud+kpn/AEpS2A+it3VOyZ4vZOMUuhUUOP4C2lTc8NacomNOyyh4i5kg0xmk6ggjXUdIg9V6BiKAeIdMdJP3j9FCrcvUHulzAT6kfoVz58c5vxfBlODfRTcv8TpvZFVsGBli4cNDppBgXA17LS08E2JaBC54bhdOnZrAFLpjLp9F047UUmXGLS5OJw56IbQPRSxX6j909tQHRbBRDGFd0S/kz2U3MlzJiK52DcmHDu6K0lJmTAqvAPRJ4J6FWwcEFAiup4Z3RSqWDAiV2lGZAD2NAT1xzIJ01t3/AF6oESA5Ln/yFwzpQ9AEnMlD1HD07OmI7+IneIoudAemBK8RCi+IhAiranBKhYHQKnJEJDOeMcRTeQYIa6/sV0YfKPQJEJe4DwlCEJgBXMoQoYDAlQhADilQhUJghvxBIhUhM7hASoWhIBCEIEIShKhMkRIlQmAidT1CEIAHaoCEJAOSoQqEKU1CExAhCE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1034" name="AutoShape 10" descr="data:image/jpeg;base64,/9j/4AAQSkZJRgABAQAAAQABAAD/2wCEAAkGBhQSEBQUEhQWFRUWFRcUFhUVFhcVFxQVFxcVFBUYFRcXHSYeGBwjGRQUHy8gIycpLCwsFx4xNTAqNSYrLCkBCQoKDgwOGg8PGiwkHyQpLCkvLCosLCwsLC0pLCwsKSwsLCwpLCwsLCksLCwsLCwsLCwsLCkpKSwsLCwsKSwpLP/AABEIAMIBAwMBIgACEQEDEQH/xAAcAAABBQEBAQAAAAAAAAAAAAAAAQIEBQYDBwj/xAA9EAABAwIEBAQEBQMDAgcAAAABAAIRAyEEEjFBBQZRYRMicYEyQpGhBxSxwdEjUvBicuEWMxUkQ4KSsvH/xAAaAQADAQEBAQAAAAAAAAAAAAAAAQIDBAUG/8QALhEAAgIBBAEEAAQGAwAAAAAAAAECEQMEEiExIhNBUWFxgZHxMmKhsdHhBSMz/9oADAMBAAIRAxEAPwD0poTg1DQnAKDQUNSgICcECDKlASpUDABODUBKgQQlAQAlQAZUsJUqYxISwovFMeKNF9Q/KPqTYD6lebYvnKpUM1KjmtdZrWWkkSIaLn1Mlc2fULEurZnPIonqgTgF5LgOaauHl9L+o2wc1xdFxd2Ub2JnT6rUcu/iPTrQKoyH+/5ZGs7j17qMWshNeXBKyr3NqAlhcsNimPEscHem3qNl3XYnfKNLEhKAkcY1solbirWuAHmG8bH10WeTNDErm6AnQnALlRrhwkH/AIXZoWkZKStAJCUJSEBUIUBKkShAhUqRKgAQhCABCEIAEIQgDONKcE1oTwFBoKE4IASwkAqUBIAngJgATkgSwkAqWEITAEqISwgDP871qYwb2vdBdGQTq4X9wBJXkGLwznODg5vlaQGFshvlgH1kEe5W2/FHFEVWgC7aJ9w7PMmNgDp1HVYn82xtPM5pLcsZA10F2nl3AnLvsF5+dy3Nr8Dkyu5HXh3GH0PKHZXNHwljXOO4HUegKv8AlupTxMZqcZXA+Vpa0kaSD5T6LE8P4h+XfmgMJgxfNsReZmCtE/8AESp5Q0mRcE67iTb1C83Nid+KZB6TgaVOhJD3AERlDnQBeMoF7THXRTm417x5XkNG7jlPtufeF5YOYMTWjNmM9JBO+x1gbK3wmHrNaC/+mDs90En01lciyZMfF1+Y1No3TnUz8dQuPSZUqgGH4W2/VZThNUF4adzEwYV1jMeG+WYEwOrriYWbnxbZpGVlvgXwTERNlaMq7G3fYrGHitOi4kiHugxef9JcNrLRcP4kHtHcL1NFqdq22dCp9FukhMpVJXRe7CSkrRLBCEKgFSpqWUxCoSJUACEIQAIQhAGeaF0ATWp4WZoAToQEqAABOCQJyABKEJUwBKhAQAqWEIQIwv4mcHqOa2uxpqAAMLAPhkmHT0kifb2xfA+WXlk1iZdmfEgMncgxfr/hXon4i4vLhmtAnM6TcAZWXM+5BteyyGE4q2zHP8oGjh8RPxARqL9N14+tyyjLbD82c063UU3EOXaLGPAbLsm581iCDIO4/VR+WuWTWa57RnLWgBpMGQb+sifqrjG43Cuqmq5jpcSARUc24s6AT7EaKRguLYelDqFIA7m5PeDHcrg9aajTsW0g8DwWJp+V1BzH3yVCQWMmRmM7jb1+uo4vgWYinQpuqOYymCajWhrnVKrspJ8U3aLEW1t7Vo4k+sSbMaBJm5jXRVVXixJIDtN5krP18ivakiao0jW0KLYY2OhzEmes9e6TiXE8oa4XcW+Qm8Tq6++ih8scNOJqZnT4TLucdCf7W9e/Raatg6eKcBlAp07SLT2B6LOS3csurMhgaL69TK0FxJlxP3JK33w025BJZBMWvoVxqVKeGZDAGx0/fqqKrx802ODZDniZJnKL3vvrCvlNbS4+PJoMRzGxjcwd5v7dz1kbK+4PxVtdkjUa+68bpVS9+WTr6/deycD4eKNBjYvEu/3HX+F6mglklkdPxGpNssEIQvaKBCEIAJSymyiUwHISSiUAKhCEAULU8JrU4LM0FCckCUFAChOTQnIAEoSKrx3NFCk4sL5eATlaC70BIs0nulKSjy2JtLstkqydXn1seSk4/wC4x32FxCj4P8RfMfFpQ2YBYZI1tB+IxBsslqMbdJkepH5NonBQ+G8Tp12Z6ZkTB2IPcehB91MW12WZrn/A58IX2/pHOREy0+U/qD7LyF1Spna0Na6GnzE5bmYtE3gT7he+cQpB1GoC1r/I7yv+F0CQHdBIF14LxHE3cSPDnM4Mb5sogOyj0JgHsFw6mCbs5sq5siYCnDmPdTABmGl5qRlEzEx6N1TRzZWqVTTa0kNP/ba5tNzmjUCd42CrmcV8M0ntcCYOZgJaQARqdZJvPdQcE9xxTDTE1PEDhOmYGQslgttzQk2+zR1+bKten4VJjaFOYgZnPd3LrElX3B+WMjA/EAsYdGEhr6hH9x+Rv3V1hKdHDsdXcyn45GYlg0JvDZ37i6y3GeY31SHvtNmN2G9z9V5spb/HEqE/ovqvH3NloIDNGsZYRsAN1u8I7wsO3M3K7KCW7hx2P1Xn/CxlwlCoPjrPd5+zXQPbT7rS16hLGAuLi697mNly002hx4I+NxWclzvhaC53eFkMXxN7pcREugjpbyj0gFaLjVXJhjcS4gnrlEn9QFkXVi6m4kyTUaASIkND9h2K3h0KUjVcg8PNXEtJEiZPoLleyheack4oYZlEuiajsrp1DSDcdIOSfdelhez/AMdt2Ou7/Y0x1QqEgSr0zQEkJUIAaQiEqRIYJU2USgQ9IklImBSBPC5gpwWZoOTgE0J6AFCzfG+chSJbSDXkGHOdOUW2y63n6FQ+dOaTSd4FN2V2UOe68wZgN+moKx9MzSDnZQCbAmbkxBGt5G3VeXq9U4vbj/UylP2RocZzJXqwC4UwQQ5rZEg7zcm3Q9FSmoJhoy6z3I9LRaZndR6vEgLPaM0EEAhtwRMbTf7E7LjxHjTcrmhwuI6HKOgB7x3heXJ5cj5tnNJtvk6Vq4zmbDI7KSQLycugk3yiL7Ku/OuZEPsTffaPYWEfVRW0YDHEmS0gBpAyuIJbMzJkj1uNl1xFVoo6Q8uLXakj5RBPW176+y6ILa17jriy15d5mq0axdTIHzPafgcOhv5dHQQLW9F6xwXmGliQMjhnyhxYbEdYn4h3HbRfPfDMe5tQktzEkDW5gui+xgi8bDqph4k9rszXFrhEFpIdEa5gdbazEL0oZJQlt9iozcT6KqtJaQIkggTpMWnsvAjhnNrVWvyDLmaQBBa4OiLgGIA6dVueWPxcpPDaOIa8VW0/NUgRUcBrA+EuPtPRZnn7idDEVfHoucCRD2uDW+ZgBEEEyS2xmek3WuemkVkaaKOrRa5pzimIcCZYJFi5wETJi8dirPgfD2NdLWNGYmXtiG+k2A1uI+izD8a19UkS4loIBJIAIDbnQRDtZ17LRcFOVrnNl+YguLnZgYvYWnL7aei87UQlGHfZjyi+xzw2mczmAQTrD4E3jQ2MehHqsVicA3FYlvhDw2gZZc4ZYFs0beU7LWcXfTqNGY5nhmUzaQLQQLCWgD91Q4vGNADGNZJa5pcItANyfUH2jsuXTNxTrsLpmrxWEbToYahSJflmCLkycz3W9/srBtaXuJsGCD22j6LO4aqWkOERly2cQA3yny95LJVtRpBuHOZznF5zvIuRuQ2foJWLVK+2XGSOPGm531W3yfl5ZtIDTUkdJIcFQcLxNJ9IO1MnIwTDBtmJ1JOvYDqVy4jzQRUcQx7YpGlTbFmMbuXH4iTm00hceD4duRhJjzSQCANSTrF/h+y29CUYNy+v9ktqzaUMRTdTNCQazGtewTGbeoyTADu03W75O4q+pTy1L5WtIcbGDYAgCLRrO68a43wt7cRUqtN3HO13yugCzhsT9PMvUvw/4LXYBUrAt8kCXh5fnyukFpjKIt69r9GjjKORODte5cb3cG2SpEq983BCEJgCQhKhADCEieQmEJACEIQBRhPATGroFBqPCpeZ+YPyzAGCajoyiJAExJ69FZ4rFCmxziQABv12H1XmnF8QarvMcxd9TN4AO20Lg1ep9KortmWSddFJxzFVMQ99QzmcRJa0XF7AnYBovtAUHG8312lhBYSwAPYBIc0bO6kRspHEGODNCwmAYvDYI621jZVXDMC3K6pU8wNTKAdou5x2J1idIXLBxkrkc9s1OMxtStgTUZTADm5gdTezpHSxusNw+g45mm8uyN6HdxHa/wCqvOHcyijUFOJpON2zYSCDlM6SutWpRpsquLw6oZpU2gaZrudawAs36qYXjuNd9DfJBw+GbTYb/DJ1t37wquhjnVqwJAytiLm8HU9dfoFP4i4+FlHzQP5+wSimylTBNg0HMVcJUm3y2VtDEBuUmPNB8wkG17ddAPdcaWIknU3m8yLWAv3Cr28dNR1gA0aCJMe6fiMQWiReNN42/wCFtGEo8PshqgZWAruJ1tG862jS8iZ6eynuxpJc7LJe6wjSGi830c5u2o2VDcuJOupV3Sw5c3IS0SWlzr6EZCBHYAG4/Ra5KTTYmUONxBaHNDpi1hEtad/r+yuuDcxhzW0yXAtYB2BgjMOp01/ZGMwAph/mJBkZJDWtmAYA3aYP7LN4rDuoPaQb3II7Ej9PQ3W6WPPGi6UlRr6vEc4cxr48t81h5SZ07XMi0BLgKpqVcxgjJll4jM4w4ECZgHftG5XLA12mg17QBeclmtlxyOAjUm4EndDqcNdo1pN2gAiQQTbQyIga2jSSuNwSTS/AzotcZxcZSwPBNwBBIaZBM9TB62gqdRxjgxoBLZDrbRIaCWnWPKRAP3WYpglzSD8JnM4QZbEGM2X4cuvdSHWLiSXQQ2CcgAaWgBuWwmRfX0WLwRVJEtFo1rM5OQFxkl2Xu4EXu3aTG/cJwow9jqbXOE/CQT5iZFh1ubzoqWjWIZBY5pbbqPiDrd7tstVy7xBzMPVqGwLmZf8AbafvIupypxX0Uo26LfgHKnmNTFB2U+bL5mvGZ12Ej5cpO02AsvSMJzDTcA2mAAIABtDbRAG0LLcG5hbiIpkQHM1B0/wrpxfDGhHhyYIBmN5IM+pK5sWoy47SOiNJcG+pPkSuiouBcUDmgHdXoXvabMssL9yrsEIQukAQhCABJCVCAG5UJyEAZtr0/wARcWroFkbFDzViD5G7G/vMT/nVZOljmZnCRIi+5ixhbrjvDTWpEMjOPhn7idvVYjHcpOptcXwXCXkNIkMEAPBN3GZmNI2XgarTZHmlJ9HNOLbM3xmuS4m82j2Aifbb3VWysQ0kkBocDED4yAOlzvdXWMwbjQ8QmXBzmmI0FwYG9/um4CthhQxAf8Xhy2RIBgn2JMfROEvGiFH5Mdi6x8SWxmEmTcA6zl3Njra6seVOXKtesM12nzk9D/N1xwnhDDvGUeK98zu1trCff6r1HlTAeDhi5oALmtvO8XXXnz+nDal9DijF4/hZ8YMkQ2TP2WW5qxtxSbpqe/Qfv9FvXYImrUJ1Age5K8x4v5sQ+L+Yge1h+inQrfO37Iv3G0W5W5hqf00Xbhrn1agEZr2A3J0ClN4O4Mp+JLc5hjCDneBq4DZu09StlwHgAoMDiPORYa5Adb9V1ZtRGEW+2xFBhOCVXvLQA0gguJ0be3qro8HbTEkuc6ZPmLfNbZpka94V2IptMbm56m2s2hVNSqHtJeCGwSC7cmLCI2J33K8x6icn9GMm26M3xF/hFzCSGkG5FzJB1+Y3IntF1QY50i5JjS8+q0vHaZdTk7DRxkgRaO1lj35jqvY0vkrLgi+4Fi8lLKCP6jwIdAAi+adR0+nRdaPEaZZtqREnzGWGYBEb3vrvtR4J4kFxgM83qRoPrCZhGS4QYM/bdaPEm22VtsvauIp2v8MAgS0EAjMRGhIBldn8WaacSLVC6LTe4I3kRF9iqCnVzFwN+itcBy840KlZzfK1sglZZIQivJkuJ0OOcXCDLnb69p9bWK3+HoEcPqzrAPqZBJWT5S5Tq4l7ajf+21wE9YiYC33MbG0cFVAOhY0zbU3jreB7rzdTOO9QiCXJTfh/xLLXh206r1DHAVA2fnBaRsDEt/ReN8lv/wDOerT+38r1So4uw2cEzTfmMCZDbOjrYn/4rky+GR/FFROXDeIFh10sQtjwvi4eACsFjmB2avSdLDdzYgtNpI63M+6dwzjYaQQVGHLLFPdBiunweoNdOiVYThvOLhVyQXAnTI4fQrS1+YGik9wjO0H+m85CSLkCRe3Re5p9fjyx54f2WpJllVxDWkBzmibCSBJ7TrqF0XkfEsVWq189So1xbJYGxDQBmOWNxp7yrPgnPHg1W/mJPjFjc5foIhpDZgQNTabe5i1+PJPb+hmsyuj0lCaHSiV6BsOlCSUIAzLU8JjV0CyNhwVVx7CFxpkbZ2noQ9uUg9olWoXPFOhv2XNqf/JsmXRg+NcNFLBP6mCZ6xBWP4Ty8+ph6tUuaKbpZl+cmnldmA2aM0T3W95rGall6lU3CMK2lQrCSY8snTM65yjpJavBjm2Rd/RyzMfw3gvn8Nw1IcDrHW+/lBXprAWUGjtKzHK+FDq1NpuQ58nrIm3aXLZcWYBYbABaZ57mXHoz2IyMD6lQkE7NGwEyTsvN63H6VMn8rQYyP/VfL6hnuTA16LY83YuKD+/kHvr9pWE4Rwh1eqGME3/yV06aMdrlPr+gM0XKPCX4h7q1R81DYOdcsaNTG0DRWud7GPe+o1tFpLRVfq+NA1ou422UirSZg6Ao0zNWoQKju5sGjsFS88UqrsVSw9IHK1kMbsSXOBJns1t+yzUvXn9f4Ivk6crU/wAzjcuZ7qbmOdDgQPKWQ4tny/OB691M4vgS+u7KZawEF8Q2wj36Ky4TgmYCi5oOetUA8R/YaNb0aJKq+K4fG4lgbTYWUDuRlzR9yFDalkuPS4HXBneIvD2ltMTJLR3ixt/mqz9ThjmzI9l6VgeBNpUvNAIgQCTpqT0NyVleNNAcW3tJv6/ddWn1FScIkXToxtRuqZTMLviD5j2XKjRLnBrRJcQAOq9xdGyJvCMPnOXeQZ6R/wDq9I46Q7AMoUxNSoGE7RDgdhuQsNwTgdcVoyFvVzvhiRcOFiLyt9QpEOa52tOmG7RYkuPSduy8fWTrImn1yZSmkzY8n8NGGw1KnMmDJiJJuT9Sfosd+IvECGMpkAh9SpUmIIDSAADuDM3nstng+LgtBDYABGoBbYRY6gkm6x/NWCGIrYe5yNpuzkf3FzbTtN79ivNwP/tcp/iPckin5DINR8jSCHbt0BH3+y9g4fTDWBhM2i+/WfX915dhsGyk2KQyy5oLybuYDcu02vAXoeHxzRTkub1aZ+IA+UjuRAjqCjUvfK0SpJnTBYT8sXU2kSD4lMPBiDpMG4BHZYriuMNOu7xGhheS4NYPIQdDTOhHYfqtFiuMmsaZosJcA6SdbhpgRqB+uir+O8uB2V4ytcYNRjgTNx5mA/ASdRpvZZQml4yfHYSdrxOWBx8xNxqDutPTxbajMtUyIs8fEOnqsNgMNUaQahgEhrTLJ1IBa0HNt0VhjarmN+KGxMmw2F27a6eiUkk+P3I3HbEMo0wYquk/3XI1i19z3WZ4pxpwifNlOWQIBgw3NJi8RtqpGMx0k5nQBZp/0wLTsBLb63CzbMR5nmo4OaJAplrxoRkuYMAzr0327dLg53SI7Pb/AMM+KeJhnNdUBqZ3HwybtaMrQQDfKbG0gSFspXkX4VYSs7Ems3L4LA5j5sQ5wBAEWcZAJJmBC9aDl72H+BHVjfiPlCbKFqaGda5PDlEa6ycHrE2Jgco2NfoOl0geuONq5WE9V5+vntx7fkiXRmuLHxKjaY6j6mAPuUzEcPLME5oguIffYvggH6rrwgZsQ12vmzfSYUrjDJaWH4CCIBuQSZP3K8GarHGX839qMGr5M/yNhzTcxzhByOcRMxms2/oAr7imI1KgYD4i4CBoB0aLAD0ARxSv5SdgFtNuTsvpGJ5kc6tVZQZck3jqVq8NwNmBoNAjxXC5/t7+uv8Amqcl8G8z8XVHXID16/srJ3C34lznOOUXAP8ACeWVxWNENcGKw2DfisbTptJgODnn+1jSCSfaPchbTjeBb4zajB5ocPYmRddOC8FbhGOvmqPM1Hxr0aOjR+qicQ4jc5devRTLIrUY9IEqIWILaFz56p32b6fyqzE8yVnjLTaXEfMTaOgCi8TxeXMdTBMbepOwVAeLANc59R0kECIDWuvlygX953C6cOFyVvkDSYXhmOrOzVX0W0zYgkgxsQRNx0J6+2X47Se17g4T5iMwILTGkR1Wn5d421+Gc9zw5wdDYEENjzBxm829FluYeKDKYMXGUanufRbYdzzbdq44M3yzK068PJcLSZC68Ioh9ZgcYGa/oL/sobjJUrBVzTcHgA5dnXC+glHh0bPo9IbUgQABeIGkEfEYMAxJH/K5txocWkC2XPOmYj4d9z/9gq6hi/E8xcMrmNdAMXAJeQx3bKe8eysKsBpHyhrb6Q2RJg30gRa4t28V4KfJyUdv/EAyRMv9RZotLiO8n23lQOIcdmk45y1xbmExMXlo66aqFjKzs0RmDmtkmCLBocBFzczbqojKF5e2bGAQBAgbGTqRcdVcNNFO2WkWmAxznVGmXRYP87XZ3EAgtky2baC0Dorj/wAVcQGtbZ3nLpsABOgGtt1leEYlpxHpJuAA6S0DWCTJkTurYvgZXO0a2DYfESZHayjPht9Etcls/ixaM/mpvLBl1iPiLnEaWE/XopVLjhq5S4uLoIL3OkC4uGzrfWNx0WSrYpzjctqQzKQbiRDrmTcyYAsI03TvztRoIAzDUkEQR8uYkA7O9LLB6TjgZd4uu5lQ/wBSIBub6kdvLcDeL6LnX5pL/EpVWh4/u0OUxA6GbXHqqY4h9Q53tDQDMg28wJ3NhqbjQBQsC5+Zz/haRMa7awYkWJ9ddVvHTKvL2FRJxNZrnk5AWvBeMwdoSQBE2i2m7R1TcDhXPqANLnOdDQ0A5iSRo43M6e/urPh3LlbGvPgUXVGjKMwsxoN7uNtOh0Gi9a5Q/DpmEqCtUf4lQCAL5WG92zcmCdtyu2EW+ioxbLfk3lhuCw4aAfEeAakuLvNcwJJ0zESNdVfpocngrrSSVHSlSoEJc6FQzKNKcCubSnZlgbi1awa0uOgVTxfibHMhpv0Nla+KqTHcBD3F1N4bN8pEie3RedrNPPLTiyWrOfBquSs0RPkM9pgz9k3imK8/UA3UXBUSKh8Q3ZIAvcmw9RBKK+DmSLHdeNOE5QUK6sjZwd8O0XhMOC8V+Tb5vRM4dTLXy42yxYa3Bn1F/qrXhFOS7udeypS+exUTmYYOAYLU229YTq1QAQLAKTWIa2NAFnuI8S1A6Ef8n0WUuWSyPxLiE2Cx3MHMrKIImXdN1B5t5t8MmlQvU+Z2oZ/JWMYXZHF4Di65e+M3o0m/0/ZetpdBa3T/AEJH8R49UqS0SGkyZ1PSeyrPDJ1Ke7ERYAJhrr3YQUFUVQcnfC4h9OQ10A+897qO9pJN5R46UPlWlTugOKfTfCszwqaWfcCSNyOyrCE01Iadmh4E4FxHzQRBMTOonv0WifjwDBI7AC7g2+adzmnbVYFlQggg3F+l1pKPFxVaMxDYDxAvlMDLA1Mk+0Lly4vcylD3Hmsc2dwBkH4pIbMEGfbQdFy/N6hkD5ZIgmIEme4n3UN9Mlom+xtpHrt3nYprYzBsBpmPMb3t5jp0UqCYqOuBxpzBzr5SYAHlBvN+sfqrF2JD7iIi8iS65JB9zp6dFEcxkeW9pk31ER6fum1PgcReBEmNZhvQTEJOO5/AmS5h1oaSBeNTqc2swfqneFDRmyuubnXYXna+ijNa5pANwRMkwBPTsIj2TAI/1H9DfroNSs3D7Ac9wPkpm2jjBP021tPqrPgHLVXGVPCpeZxu52jWgH5idBoLdrLQfh/yu2o/xMVHhgeWm4gZyRALhoBqdjovWOEYClQpinQY1jBeG7k6kk3J7la+nZSg2S+B8LZhqDKTAAGtAOUQC6PMfcyrDxFDFRLnW6N+iX4iPEUTOlDkwJfiIUbKUIEZ1tRL4yjtaujGLE3Hl8ounAJQ/spERMTgA4S0CZnpPuoVOmR8QgjZXBeoPE2SA4ai0dQVyZcS/iSGnRCfS3bb/OifhMU9k9SZlVVfmCnSnMSOsgp9Li9Oq0Fj9etj9CuDJhjLkbSZIxvEa0m/tsspzZxx9Ollpj+o+0/2Dc+vRaCvUBa4l1gJPpuvPuI8bq1pFOkQNA46kdYUabTvfa5r5MJfRm8U7IMou43c7cnqSo+UkQVd0uXKjrwZ7q0wPLLm3cR6RP6r6KElFCSMaMETsUp4eehXoVThLohonsGrh/0rVfYwB9T9Aq9RjowYwKTD0TmuvTMHyCPmBd62H0C0GC5TawWDW+g/dVvCjyuvjbZRJOXKGtuQdLpmC5Rr1I8haOr7fbVe1UOBMbsFKGDaNApg9qEo0eT0vw9G7n94aB9FMw/IlMfI93+4/wAL0w4e4N7bbFONNVuZVHmnGeUHmiRRZlcNALT2krMOwOLptyPouIE7T0/he45E19AEQQDvoi0JpM8Jr1SDDqZZO7mEE+50v0TfzbcxuPaTvtK9xfwlrgRkHqG6e+yr63KVFxzFjSepaD9yEqRGw8gGK6X1309OiueGPa2JaDEOB1M+q9Hp8rM+Vo9mj+FNo8pzsI7gI4Go0ZLCYsOIMO9pW64DiTAF/Rd8Ny1GrvsrGjwzLoUMoktrHSCurCekJrKJG66CmeqQh7R1XVrwuAZ7JwYmB38RC5pUxGbaU4FOa5ODlgzpGhKAnh6cHd0gGZU0tT3PKaobCjhVwTHWLQfZcBy7RdM0/tH0OoVmxyf4iTjYqKj/AKSw94ZH/ud+kpn/AEpS2A+it3VOyZ4vZOMUuhUUOP4C2lTc8NacomNOyyh4i5kg0xmk6ggjXUdIg9V6BiKAeIdMdJP3j9FCrcvUHulzAT6kfoVz58c5vxfBlODfRTcv8TpvZFVsGBli4cNDppBgXA17LS08E2JaBC54bhdOnZrAFLpjLp9F047UUmXGLS5OJw56IbQPRSxX6j909tQHRbBRDGFd0S/kz2U3MlzJiK52DcmHDu6K0lJmTAqvAPRJ4J6FWwcEFAiup4Z3RSqWDAiV2lGZAD2NAT1xzIJ01t3/AF6oESA5Ln/yFwzpQ9AEnMlD1HD07OmI7+IneIoudAemBK8RCi+IhAiranBKhYHQKnJEJDOeMcRTeQYIa6/sV0YfKPQJEJe4DwlCEJgBXMoQoYDAlQhADilQhUJghvxBIhUhM7hASoWhIBCEIEIShKhMkRIlQmAidT1CEIAHaoCEJAOSoQqEKU1CExAhCE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1036" name="AutoShape 12" descr="data:image/jpeg;base64,/9j/4AAQSkZJRgABAQAAAQABAAD/2wCEAAkGBhQSEBQUEhQWFRUWFRcUFhUVFhcVFxQVFxcVFBUYFRcXHSYeGBwjGRQUHy8gIycpLCwsFx4xNTAqNSYrLCkBCQoKDgwOGg8PGiwkHyQpLCkvLCosLCwsLC0pLCwsKSwsLCwpLCwsLCksLCwsLCwsLCwsLCkpKSwsLCwsKSwpLP/AABEIAMIBAwMBIgACEQEDEQH/xAAcAAABBQEBAQAAAAAAAAAAAAAAAQIEBQYDBwj/xAA9EAABAwIEBAQEBQMDAgcAAAABAAIRAyEEEjFBBQZRYRMicYEyQpGhBxSxwdEjUvBicuEWMxUkQ4KSsvH/xAAaAQADAQEBAQAAAAAAAAAAAAAAAQIDBAUG/8QALhEAAgIBBAEEAAQGAwAAAAAAAAECEQMEEiExIhNBUWFxgZHxMmKhsdHhBSMz/9oADAMBAAIRAxEAPwD0poTg1DQnAKDQUNSgICcECDKlASpUDABODUBKgQQlAQAlQAZUsJUqYxISwovFMeKNF9Q/KPqTYD6lebYvnKpUM1KjmtdZrWWkkSIaLn1Mlc2fULEurZnPIonqgTgF5LgOaauHl9L+o2wc1xdFxd2Ub2JnT6rUcu/iPTrQKoyH+/5ZGs7j17qMWshNeXBKyr3NqAlhcsNimPEscHem3qNl3XYnfKNLEhKAkcY1solbirWuAHmG8bH10WeTNDErm6AnQnALlRrhwkH/AIXZoWkZKStAJCUJSEBUIUBKkShAhUqRKgAQhCABCEIAEIQgDONKcE1oTwFBoKE4IASwkAqUBIAngJgATkgSwkAqWEITAEqISwgDP871qYwb2vdBdGQTq4X9wBJXkGLwznODg5vlaQGFshvlgH1kEe5W2/FHFEVWgC7aJ9w7PMmNgDp1HVYn82xtPM5pLcsZA10F2nl3AnLvsF5+dy3Nr8Dkyu5HXh3GH0PKHZXNHwljXOO4HUegKv8AlupTxMZqcZXA+Vpa0kaSD5T6LE8P4h+XfmgMJgxfNsReZmCtE/8AESp5Q0mRcE67iTb1C83Nid+KZB6TgaVOhJD3AERlDnQBeMoF7THXRTm417x5XkNG7jlPtufeF5YOYMTWjNmM9JBO+x1gbK3wmHrNaC/+mDs90En01lciyZMfF1+Y1No3TnUz8dQuPSZUqgGH4W2/VZThNUF4adzEwYV1jMeG+WYEwOrriYWbnxbZpGVlvgXwTERNlaMq7G3fYrGHitOi4kiHugxef9JcNrLRcP4kHtHcL1NFqdq22dCp9FukhMpVJXRe7CSkrRLBCEKgFSpqWUxCoSJUACEIQAIQhAGeaF0ATWp4WZoAToQEqAABOCQJyABKEJUwBKhAQAqWEIQIwv4mcHqOa2uxpqAAMLAPhkmHT0kifb2xfA+WXlk1iZdmfEgMncgxfr/hXon4i4vLhmtAnM6TcAZWXM+5BteyyGE4q2zHP8oGjh8RPxARqL9N14+tyyjLbD82c063UU3EOXaLGPAbLsm581iCDIO4/VR+WuWTWa57RnLWgBpMGQb+sifqrjG43Cuqmq5jpcSARUc24s6AT7EaKRguLYelDqFIA7m5PeDHcrg9aajTsW0g8DwWJp+V1BzH3yVCQWMmRmM7jb1+uo4vgWYinQpuqOYymCajWhrnVKrspJ8U3aLEW1t7Vo4k+sSbMaBJm5jXRVVXixJIDtN5krP18ivakiao0jW0KLYY2OhzEmes9e6TiXE8oa4XcW+Qm8Tq6++ih8scNOJqZnT4TLucdCf7W9e/Raatg6eKcBlAp07SLT2B6LOS3csurMhgaL69TK0FxJlxP3JK33w025BJZBMWvoVxqVKeGZDAGx0/fqqKrx802ODZDniZJnKL3vvrCvlNbS4+PJoMRzGxjcwd5v7dz1kbK+4PxVtdkjUa+68bpVS9+WTr6/deycD4eKNBjYvEu/3HX+F6mglklkdPxGpNssEIQvaKBCEIAJSymyiUwHISSiUAKhCEAULU8JrU4LM0FCckCUFAChOTQnIAEoSKrx3NFCk4sL5eATlaC70BIs0nulKSjy2JtLstkqydXn1seSk4/wC4x32FxCj4P8RfMfFpQ2YBYZI1tB+IxBsslqMbdJkepH5NonBQ+G8Tp12Z6ZkTB2IPcehB91MW12WZrn/A58IX2/pHOREy0+U/qD7LyF1Spna0Na6GnzE5bmYtE3gT7he+cQpB1GoC1r/I7yv+F0CQHdBIF14LxHE3cSPDnM4Mb5sogOyj0JgHsFw6mCbs5sq5siYCnDmPdTABmGl5qRlEzEx6N1TRzZWqVTTa0kNP/ba5tNzmjUCd42CrmcV8M0ntcCYOZgJaQARqdZJvPdQcE9xxTDTE1PEDhOmYGQslgttzQk2+zR1+bKten4VJjaFOYgZnPd3LrElX3B+WMjA/EAsYdGEhr6hH9x+Rv3V1hKdHDsdXcyn45GYlg0JvDZ37i6y3GeY31SHvtNmN2G9z9V5spb/HEqE/ovqvH3NloIDNGsZYRsAN1u8I7wsO3M3K7KCW7hx2P1Xn/CxlwlCoPjrPd5+zXQPbT7rS16hLGAuLi697mNly002hx4I+NxWclzvhaC53eFkMXxN7pcREugjpbyj0gFaLjVXJhjcS4gnrlEn9QFkXVi6m4kyTUaASIkND9h2K3h0KUjVcg8PNXEtJEiZPoLleyheack4oYZlEuiajsrp1DSDcdIOSfdelhez/AMdt2Ou7/Y0x1QqEgSr0zQEkJUIAaQiEqRIYJU2USgQ9IklImBSBPC5gpwWZoOTgE0J6AFCzfG+chSJbSDXkGHOdOUW2y63n6FQ+dOaTSd4FN2V2UOe68wZgN+moKx9MzSDnZQCbAmbkxBGt5G3VeXq9U4vbj/UylP2RocZzJXqwC4UwQQ5rZEg7zcm3Q9FSmoJhoy6z3I9LRaZndR6vEgLPaM0EEAhtwRMbTf7E7LjxHjTcrmhwuI6HKOgB7x3heXJ5cj5tnNJtvk6Vq4zmbDI7KSQLycugk3yiL7Ku/OuZEPsTffaPYWEfVRW0YDHEmS0gBpAyuIJbMzJkj1uNl1xFVoo6Q8uLXakj5RBPW176+y6ILa17jriy15d5mq0axdTIHzPafgcOhv5dHQQLW9F6xwXmGliQMjhnyhxYbEdYn4h3HbRfPfDMe5tQktzEkDW5gui+xgi8bDqph4k9rszXFrhEFpIdEa5gdbazEL0oZJQlt9iozcT6KqtJaQIkggTpMWnsvAjhnNrVWvyDLmaQBBa4OiLgGIA6dVueWPxcpPDaOIa8VW0/NUgRUcBrA+EuPtPRZnn7idDEVfHoucCRD2uDW+ZgBEEEyS2xmek3WuemkVkaaKOrRa5pzimIcCZYJFi5wETJi8dirPgfD2NdLWNGYmXtiG+k2A1uI+izD8a19UkS4loIBJIAIDbnQRDtZ17LRcFOVrnNl+YguLnZgYvYWnL7aei87UQlGHfZjyi+xzw2mczmAQTrD4E3jQ2MehHqsVicA3FYlvhDw2gZZc4ZYFs0beU7LWcXfTqNGY5nhmUzaQLQQLCWgD91Q4vGNADGNZJa5pcItANyfUH2jsuXTNxTrsLpmrxWEbToYahSJflmCLkycz3W9/srBtaXuJsGCD22j6LO4aqWkOERly2cQA3yny95LJVtRpBuHOZznF5zvIuRuQ2foJWLVK+2XGSOPGm531W3yfl5ZtIDTUkdJIcFQcLxNJ9IO1MnIwTDBtmJ1JOvYDqVy4jzQRUcQx7YpGlTbFmMbuXH4iTm00hceD4duRhJjzSQCANSTrF/h+y29CUYNy+v9ktqzaUMRTdTNCQazGtewTGbeoyTADu03W75O4q+pTy1L5WtIcbGDYAgCLRrO68a43wt7cRUqtN3HO13yugCzhsT9PMvUvw/4LXYBUrAt8kCXh5fnyukFpjKIt69r9GjjKORODte5cb3cG2SpEq983BCEJgCQhKhADCEieQmEJACEIQBRhPATGroFBqPCpeZ+YPyzAGCajoyiJAExJ69FZ4rFCmxziQABv12H1XmnF8QarvMcxd9TN4AO20Lg1ep9KortmWSddFJxzFVMQ99QzmcRJa0XF7AnYBovtAUHG8312lhBYSwAPYBIc0bO6kRspHEGODNCwmAYvDYI621jZVXDMC3K6pU8wNTKAdou5x2J1idIXLBxkrkc9s1OMxtStgTUZTADm5gdTezpHSxusNw+g45mm8uyN6HdxHa/wCqvOHcyijUFOJpON2zYSCDlM6SutWpRpsquLw6oZpU2gaZrudawAs36qYXjuNd9DfJBw+GbTYb/DJ1t37wquhjnVqwJAytiLm8HU9dfoFP4i4+FlHzQP5+wSimylTBNg0HMVcJUm3y2VtDEBuUmPNB8wkG17ddAPdcaWIknU3m8yLWAv3Cr28dNR1gA0aCJMe6fiMQWiReNN42/wCFtGEo8PshqgZWAruJ1tG862jS8iZ6eynuxpJc7LJe6wjSGi830c5u2o2VDcuJOupV3Sw5c3IS0SWlzr6EZCBHYAG4/Ra5KTTYmUONxBaHNDpi1hEtad/r+yuuDcxhzW0yXAtYB2BgjMOp01/ZGMwAph/mJBkZJDWtmAYA3aYP7LN4rDuoPaQb3II7Ej9PQ3W6WPPGi6UlRr6vEc4cxr48t81h5SZ07XMi0BLgKpqVcxgjJll4jM4w4ECZgHftG5XLA12mg17QBeclmtlxyOAjUm4EndDqcNdo1pN2gAiQQTbQyIga2jSSuNwSTS/AzotcZxcZSwPBNwBBIaZBM9TB62gqdRxjgxoBLZDrbRIaCWnWPKRAP3WYpglzSD8JnM4QZbEGM2X4cuvdSHWLiSXQQ2CcgAaWgBuWwmRfX0WLwRVJEtFo1rM5OQFxkl2Xu4EXu3aTG/cJwow9jqbXOE/CQT5iZFh1ubzoqWjWIZBY5pbbqPiDrd7tstVy7xBzMPVqGwLmZf8AbafvIupypxX0Uo26LfgHKnmNTFB2U+bL5mvGZ12Ej5cpO02AsvSMJzDTcA2mAAIABtDbRAG0LLcG5hbiIpkQHM1B0/wrpxfDGhHhyYIBmN5IM+pK5sWoy47SOiNJcG+pPkSuiouBcUDmgHdXoXvabMssL9yrsEIQukAQhCABJCVCAG5UJyEAZtr0/wARcWroFkbFDzViD5G7G/vMT/nVZOljmZnCRIi+5ixhbrjvDTWpEMjOPhn7idvVYjHcpOptcXwXCXkNIkMEAPBN3GZmNI2XgarTZHmlJ9HNOLbM3xmuS4m82j2Aifbb3VWysQ0kkBocDED4yAOlzvdXWMwbjQ8QmXBzmmI0FwYG9/um4CthhQxAf8Xhy2RIBgn2JMfROEvGiFH5Mdi6x8SWxmEmTcA6zl3Njra6seVOXKtesM12nzk9D/N1xwnhDDvGUeK98zu1trCff6r1HlTAeDhi5oALmtvO8XXXnz+nDal9DijF4/hZ8YMkQ2TP2WW5qxtxSbpqe/Qfv9FvXYImrUJ1Age5K8x4v5sQ+L+Yge1h+inQrfO37Iv3G0W5W5hqf00Xbhrn1agEZr2A3J0ClN4O4Mp+JLc5hjCDneBq4DZu09StlwHgAoMDiPORYa5Adb9V1ZtRGEW+2xFBhOCVXvLQA0gguJ0be3qro8HbTEkuc6ZPmLfNbZpka94V2IptMbm56m2s2hVNSqHtJeCGwSC7cmLCI2J33K8x6icn9GMm26M3xF/hFzCSGkG5FzJB1+Y3IntF1QY50i5JjS8+q0vHaZdTk7DRxkgRaO1lj35jqvY0vkrLgi+4Fi8lLKCP6jwIdAAi+adR0+nRdaPEaZZtqREnzGWGYBEb3vrvtR4J4kFxgM83qRoPrCZhGS4QYM/bdaPEm22VtsvauIp2v8MAgS0EAjMRGhIBldn8WaacSLVC6LTe4I3kRF9iqCnVzFwN+itcBy840KlZzfK1sglZZIQivJkuJ0OOcXCDLnb69p9bWK3+HoEcPqzrAPqZBJWT5S5Tq4l7ajf+21wE9YiYC33MbG0cFVAOhY0zbU3jreB7rzdTOO9QiCXJTfh/xLLXh206r1DHAVA2fnBaRsDEt/ReN8lv/wDOerT+38r1So4uw2cEzTfmMCZDbOjrYn/4rky+GR/FFROXDeIFh10sQtjwvi4eACsFjmB2avSdLDdzYgtNpI63M+6dwzjYaQQVGHLLFPdBiunweoNdOiVYThvOLhVyQXAnTI4fQrS1+YGik9wjO0H+m85CSLkCRe3Re5p9fjyx54f2WpJllVxDWkBzmibCSBJ7TrqF0XkfEsVWq189So1xbJYGxDQBmOWNxp7yrPgnPHg1W/mJPjFjc5foIhpDZgQNTabe5i1+PJPb+hmsyuj0lCaHSiV6BsOlCSUIAzLU8JjV0CyNhwVVx7CFxpkbZ2noQ9uUg9olWoXPFOhv2XNqf/JsmXRg+NcNFLBP6mCZ6xBWP4Ty8+ph6tUuaKbpZl+cmnldmA2aM0T3W95rGall6lU3CMK2lQrCSY8snTM65yjpJavBjm2Rd/RyzMfw3gvn8Nw1IcDrHW+/lBXprAWUGjtKzHK+FDq1NpuQ58nrIm3aXLZcWYBYbABaZ57mXHoz2IyMD6lQkE7NGwEyTsvN63H6VMn8rQYyP/VfL6hnuTA16LY83YuKD+/kHvr9pWE4Rwh1eqGME3/yV06aMdrlPr+gM0XKPCX4h7q1R81DYOdcsaNTG0DRWud7GPe+o1tFpLRVfq+NA1ou422UirSZg6Ao0zNWoQKju5sGjsFS88UqrsVSw9IHK1kMbsSXOBJns1t+yzUvXn9f4Ivk6crU/wAzjcuZ7qbmOdDgQPKWQ4tny/OB691M4vgS+u7KZawEF8Q2wj36Ky4TgmYCi5oOetUA8R/YaNb0aJKq+K4fG4lgbTYWUDuRlzR9yFDalkuPS4HXBneIvD2ltMTJLR3ixt/mqz9ThjmzI9l6VgeBNpUvNAIgQCTpqT0NyVleNNAcW3tJv6/ddWn1FScIkXToxtRuqZTMLviD5j2XKjRLnBrRJcQAOq9xdGyJvCMPnOXeQZ6R/wDq9I46Q7AMoUxNSoGE7RDgdhuQsNwTgdcVoyFvVzvhiRcOFiLyt9QpEOa52tOmG7RYkuPSduy8fWTrImn1yZSmkzY8n8NGGw1KnMmDJiJJuT9Sfosd+IvECGMpkAh9SpUmIIDSAADuDM3nstng+LgtBDYABGoBbYRY6gkm6x/NWCGIrYe5yNpuzkf3FzbTtN79ivNwP/tcp/iPckin5DINR8jSCHbt0BH3+y9g4fTDWBhM2i+/WfX915dhsGyk2KQyy5oLybuYDcu02vAXoeHxzRTkub1aZ+IA+UjuRAjqCjUvfK0SpJnTBYT8sXU2kSD4lMPBiDpMG4BHZYriuMNOu7xGhheS4NYPIQdDTOhHYfqtFiuMmsaZosJcA6SdbhpgRqB+uir+O8uB2V4ytcYNRjgTNx5mA/ASdRpvZZQml4yfHYSdrxOWBx8xNxqDutPTxbajMtUyIs8fEOnqsNgMNUaQahgEhrTLJ1IBa0HNt0VhjarmN+KGxMmw2F27a6eiUkk+P3I3HbEMo0wYquk/3XI1i19z3WZ4pxpwifNlOWQIBgw3NJi8RtqpGMx0k5nQBZp/0wLTsBLb63CzbMR5nmo4OaJAplrxoRkuYMAzr0327dLg53SI7Pb/AMM+KeJhnNdUBqZ3HwybtaMrQQDfKbG0gSFspXkX4VYSs7Ems3L4LA5j5sQ5wBAEWcZAJJmBC9aDl72H+BHVjfiPlCbKFqaGda5PDlEa6ycHrE2Jgco2NfoOl0geuONq5WE9V5+vntx7fkiXRmuLHxKjaY6j6mAPuUzEcPLME5oguIffYvggH6rrwgZsQ12vmzfSYUrjDJaWH4CCIBuQSZP3K8GarHGX839qMGr5M/yNhzTcxzhByOcRMxms2/oAr7imI1KgYD4i4CBoB0aLAD0ARxSv5SdgFtNuTsvpGJ5kc6tVZQZck3jqVq8NwNmBoNAjxXC5/t7+uv8Amqcl8G8z8XVHXID16/srJ3C34lznOOUXAP8ACeWVxWNENcGKw2DfisbTptJgODnn+1jSCSfaPchbTjeBb4zajB5ocPYmRddOC8FbhGOvmqPM1Hxr0aOjR+qicQ4jc5devRTLIrUY9IEqIWILaFz56p32b6fyqzE8yVnjLTaXEfMTaOgCi8TxeXMdTBMbepOwVAeLANc59R0kECIDWuvlygX953C6cOFyVvkDSYXhmOrOzVX0W0zYgkgxsQRNx0J6+2X47Se17g4T5iMwILTGkR1Wn5d421+Gc9zw5wdDYEENjzBxm829FluYeKDKYMXGUanufRbYdzzbdq44M3yzK068PJcLSZC68Ioh9ZgcYGa/oL/sobjJUrBVzTcHgA5dnXC+glHh0bPo9IbUgQABeIGkEfEYMAxJH/K5txocWkC2XPOmYj4d9z/9gq6hi/E8xcMrmNdAMXAJeQx3bKe8eysKsBpHyhrb6Q2RJg30gRa4t28V4KfJyUdv/EAyRMv9RZotLiO8n23lQOIcdmk45y1xbmExMXlo66aqFjKzs0RmDmtkmCLBocBFzczbqojKF5e2bGAQBAgbGTqRcdVcNNFO2WkWmAxznVGmXRYP87XZ3EAgtky2baC0Dorj/wAVcQGtbZ3nLpsABOgGtt1leEYlpxHpJuAA6S0DWCTJkTurYvgZXO0a2DYfESZHayjPht9Etcls/ixaM/mpvLBl1iPiLnEaWE/XopVLjhq5S4uLoIL3OkC4uGzrfWNx0WSrYpzjctqQzKQbiRDrmTcyYAsI03TvztRoIAzDUkEQR8uYkA7O9LLB6TjgZd4uu5lQ/wBSIBub6kdvLcDeL6LnX5pL/EpVWh4/u0OUxA6GbXHqqY4h9Q53tDQDMg28wJ3NhqbjQBQsC5+Zz/haRMa7awYkWJ9ddVvHTKvL2FRJxNZrnk5AWvBeMwdoSQBE2i2m7R1TcDhXPqANLnOdDQ0A5iSRo43M6e/urPh3LlbGvPgUXVGjKMwsxoN7uNtOh0Gi9a5Q/DpmEqCtUf4lQCAL5WG92zcmCdtyu2EW+ioxbLfk3lhuCw4aAfEeAakuLvNcwJJ0zESNdVfpocngrrSSVHSlSoEJc6FQzKNKcCubSnZlgbi1awa0uOgVTxfibHMhpv0Nla+KqTHcBD3F1N4bN8pEie3RedrNPPLTiyWrOfBquSs0RPkM9pgz9k3imK8/UA3UXBUSKh8Q3ZIAvcmw9RBKK+DmSLHdeNOE5QUK6sjZwd8O0XhMOC8V+Tb5vRM4dTLXy42yxYa3Bn1F/qrXhFOS7udeypS+exUTmYYOAYLU229YTq1QAQLAKTWIa2NAFnuI8S1A6Ef8n0WUuWSyPxLiE2Cx3MHMrKIImXdN1B5t5t8MmlQvU+Z2oZ/JWMYXZHF4Di65e+M3o0m/0/ZetpdBa3T/AEJH8R49UqS0SGkyZ1PSeyrPDJ1Ke7ERYAJhrr3YQUFUVQcnfC4h9OQ10A+897qO9pJN5R46UPlWlTugOKfTfCszwqaWfcCSNyOyrCE01Iadmh4E4FxHzQRBMTOonv0WifjwDBI7AC7g2+adzmnbVYFlQggg3F+l1pKPFxVaMxDYDxAvlMDLA1Mk+0Lly4vcylD3Hmsc2dwBkH4pIbMEGfbQdFy/N6hkD5ZIgmIEme4n3UN9Mlom+xtpHrt3nYprYzBsBpmPMb3t5jp0UqCYqOuBxpzBzr5SYAHlBvN+sfqrF2JD7iIi8iS65JB9zp6dFEcxkeW9pk31ER6fum1PgcReBEmNZhvQTEJOO5/AmS5h1oaSBeNTqc2swfqneFDRmyuubnXYXna+ijNa5pANwRMkwBPTsIj2TAI/1H9DfroNSs3D7Ac9wPkpm2jjBP021tPqrPgHLVXGVPCpeZxu52jWgH5idBoLdrLQfh/yu2o/xMVHhgeWm4gZyRALhoBqdjovWOEYClQpinQY1jBeG7k6kk3J7la+nZSg2S+B8LZhqDKTAAGtAOUQC6PMfcyrDxFDFRLnW6N+iX4iPEUTOlDkwJfiIUbKUIEZ1tRL4yjtaujGLE3Hl8ounAJQ/spERMTgA4S0CZnpPuoVOmR8QgjZXBeoPE2SA4ai0dQVyZcS/iSGnRCfS3bb/OifhMU9k9SZlVVfmCnSnMSOsgp9Li9Oq0Fj9etj9CuDJhjLkbSZIxvEa0m/tsspzZxx9Ollpj+o+0/2Dc+vRaCvUBa4l1gJPpuvPuI8bq1pFOkQNA46kdYUabTvfa5r5MJfRm8U7IMou43c7cnqSo+UkQVd0uXKjrwZ7q0wPLLm3cR6RP6r6KElFCSMaMETsUp4eehXoVThLohonsGrh/0rVfYwB9T9Aq9RjowYwKTD0TmuvTMHyCPmBd62H0C0GC5TawWDW+g/dVvCjyuvjbZRJOXKGtuQdLpmC5Rr1I8haOr7fbVe1UOBMbsFKGDaNApg9qEo0eT0vw9G7n94aB9FMw/IlMfI93+4/wAL0w4e4N7bbFONNVuZVHmnGeUHmiRRZlcNALT2krMOwOLptyPouIE7T0/he45E19AEQQDvoi0JpM8Jr1SDDqZZO7mEE+50v0TfzbcxuPaTvtK9xfwlrgRkHqG6e+yr63KVFxzFjSepaD9yEqRGw8gGK6X1309OiueGPa2JaDEOB1M+q9Hp8rM+Vo9mj+FNo8pzsI7gI4Go0ZLCYsOIMO9pW64DiTAF/Rd8Ny1GrvsrGjwzLoUMoktrHSCurCekJrKJG66CmeqQh7R1XVrwuAZ7JwYmB38RC5pUxGbaU4FOa5ODlgzpGhKAnh6cHd0gGZU0tT3PKaobCjhVwTHWLQfZcBy7RdM0/tH0OoVmxyf4iTjYqKj/AKSw94ZH/ud+kpn/AEpS2A+it3VOyZ4vZOMUuhUUOP4C2lTc8NacomNOyyh4i5kg0xmk6ggjXUdIg9V6BiKAeIdMdJP3j9FCrcvUHulzAT6kfoVz58c5vxfBlODfRTcv8TpvZFVsGBli4cNDppBgXA17LS08E2JaBC54bhdOnZrAFLpjLp9F047UUmXGLS5OJw56IbQPRSxX6j909tQHRbBRDGFd0S/kz2U3MlzJiK52DcmHDu6K0lJmTAqvAPRJ4J6FWwcEFAiup4Z3RSqWDAiV2lGZAD2NAT1xzIJ01t3/AF6oESA5Ln/yFwzpQ9AEnMlD1HD07OmI7+IneIoudAemBK8RCi+IhAiranBKhYHQKnJEJDOeMcRTeQYIa6/sV0YfKPQJEJe4DwlCEJgBXMoQoYDAlQhADilQhUJghvxBIhUhM7hASoWhIBCEIEIShKhMkRIlQmAidT1CEIAHaoCEJAOSoQqEKU1CExAhCE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pic>
        <p:nvPicPr>
          <p:cNvPr id="15" name="Rezervirano mjesto sadržaja 14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20901847">
            <a:off x="1204606" y="3802812"/>
            <a:ext cx="2466975" cy="1847850"/>
          </a:xfrm>
        </p:spPr>
      </p:pic>
      <p:pic>
        <p:nvPicPr>
          <p:cNvPr id="1040" name="Picture 16" descr="http://www.building-body.com/assets/images/nutri_savjeti/Povrce_kao_najzdravije_namirnice/slika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89652">
            <a:off x="6372200" y="2564904"/>
            <a:ext cx="2160240" cy="1740537"/>
          </a:xfrm>
          <a:prstGeom prst="rect">
            <a:avLst/>
          </a:prstGeom>
          <a:noFill/>
        </p:spPr>
      </p:pic>
      <p:pic>
        <p:nvPicPr>
          <p:cNvPr id="1042" name="Picture 18" descr="http://vrazici-x.info/wp-content/uploads/2011/12/povrc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586355">
            <a:off x="4215391" y="4466366"/>
            <a:ext cx="2462240" cy="1875993"/>
          </a:xfrm>
          <a:prstGeom prst="rect">
            <a:avLst/>
          </a:prstGeom>
          <a:noFill/>
        </p:spPr>
      </p:pic>
      <p:sp>
        <p:nvSpPr>
          <p:cNvPr id="13" name="TekstniOkvir 12"/>
          <p:cNvSpPr txBox="1"/>
          <p:nvPr/>
        </p:nvSpPr>
        <p:spPr>
          <a:xfrm>
            <a:off x="1043608" y="1340768"/>
            <a:ext cx="51125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/>
              <a:t>U </a:t>
            </a:r>
            <a:r>
              <a:rPr lang="vi-VN" sz="2400" b="1" dirty="0" smtClean="0"/>
              <a:t>povrće</a:t>
            </a:r>
            <a:r>
              <a:rPr lang="vi-VN" sz="2400" dirty="0" smtClean="0"/>
              <a:t> spadaju različite </a:t>
            </a:r>
            <a:r>
              <a:rPr lang="vi-VN" sz="2400" dirty="0" smtClean="0"/>
              <a:t>biljke</a:t>
            </a:r>
            <a:endParaRPr lang="hr-HR" sz="2400" dirty="0" smtClean="0"/>
          </a:p>
          <a:p>
            <a:r>
              <a:rPr lang="hr-HR" sz="2400" dirty="0" smtClean="0"/>
              <a:t>-</a:t>
            </a:r>
            <a:r>
              <a:rPr lang="vi-VN" sz="2400" dirty="0" smtClean="0"/>
              <a:t>upotrebljavaju se cijele biljke ili samo pojedini dijelovi (</a:t>
            </a:r>
            <a:r>
              <a:rPr lang="hr-HR" sz="2400" dirty="0" smtClean="0"/>
              <a:t>korijen</a:t>
            </a:r>
            <a:r>
              <a:rPr lang="vi-VN" sz="2400" dirty="0" smtClean="0"/>
              <a:t>, </a:t>
            </a:r>
            <a:r>
              <a:rPr lang="hr-HR" sz="2400" dirty="0" smtClean="0"/>
              <a:t>stabljika</a:t>
            </a:r>
            <a:r>
              <a:rPr lang="vi-VN" sz="2400" dirty="0" smtClean="0"/>
              <a:t> ili </a:t>
            </a:r>
            <a:r>
              <a:rPr lang="hr-HR" sz="2400" dirty="0" smtClean="0"/>
              <a:t>listovi</a:t>
            </a:r>
            <a:r>
              <a:rPr lang="vi-VN" sz="2400" dirty="0" smtClean="0"/>
              <a:t>).</a:t>
            </a:r>
            <a:endParaRPr lang="hr-HR" sz="2400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VOĆE</a:t>
            </a:r>
            <a:endParaRPr lang="hr-HR" dirty="0"/>
          </a:p>
        </p:txBody>
      </p:sp>
      <p:pic>
        <p:nvPicPr>
          <p:cNvPr id="4" name="Rezervirano mjesto sadržaja 3" descr="104079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20288897">
            <a:off x="1505964" y="1899949"/>
            <a:ext cx="3062064" cy="2301651"/>
          </a:xfrm>
        </p:spPr>
      </p:pic>
      <p:pic>
        <p:nvPicPr>
          <p:cNvPr id="2050" name="Picture 2" descr="http://www.ezadar.hr/repository/image_raw/125076/large/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1844824"/>
            <a:ext cx="2520280" cy="2266919"/>
          </a:xfrm>
          <a:prstGeom prst="rect">
            <a:avLst/>
          </a:prstGeom>
          <a:noFill/>
        </p:spPr>
      </p:pic>
      <p:pic>
        <p:nvPicPr>
          <p:cNvPr id="2052" name="Picture 4" descr="http://www.sveosvemu.com/wp-content/uploads/2010/10/vocni-siru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479999">
            <a:off x="4067944" y="4437112"/>
            <a:ext cx="2388645" cy="218390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IZMJENA TVARI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solidFill>
                  <a:schemeClr val="tx2">
                    <a:lumMod val="50000"/>
                  </a:schemeClr>
                </a:solidFill>
              </a:rPr>
              <a:t>METABOLIZAM</a:t>
            </a:r>
            <a:r>
              <a:rPr lang="hr-HR" sz="2400" dirty="0" smtClean="0"/>
              <a:t>(</a:t>
            </a:r>
            <a:r>
              <a:rPr lang="hr-HR" sz="2400" b="1" dirty="0" smtClean="0"/>
              <a:t>izmjena tvari</a:t>
            </a:r>
            <a:r>
              <a:rPr lang="hr-HR" sz="2400" dirty="0" smtClean="0"/>
              <a:t>)-skup kemijskih reakcija koje se odvijaju u živom organizmu kako bi održali život.</a:t>
            </a:r>
          </a:p>
          <a:p>
            <a:r>
              <a:rPr lang="hr-HR" sz="2400" dirty="0" smtClean="0"/>
              <a:t>Mogućnost organizma da </a:t>
            </a:r>
            <a:r>
              <a:rPr lang="hr-HR" sz="2400" dirty="0" smtClean="0">
                <a:solidFill>
                  <a:schemeClr val="tx2">
                    <a:lumMod val="50000"/>
                  </a:schemeClr>
                </a:solidFill>
              </a:rPr>
              <a:t>raste</a:t>
            </a:r>
            <a:r>
              <a:rPr lang="hr-HR" sz="2400" dirty="0" smtClean="0"/>
              <a:t>, da se </a:t>
            </a:r>
            <a:r>
              <a:rPr lang="hr-HR" sz="2400" dirty="0" smtClean="0">
                <a:solidFill>
                  <a:schemeClr val="tx2">
                    <a:lumMod val="50000"/>
                  </a:schemeClr>
                </a:solidFill>
              </a:rPr>
              <a:t>razmnožava</a:t>
            </a:r>
            <a:r>
              <a:rPr lang="hr-HR" sz="2400" dirty="0" smtClean="0"/>
              <a:t>, da održava svoju strukturu i reagira na okolinu</a:t>
            </a:r>
          </a:p>
          <a:p>
            <a:r>
              <a:rPr lang="hr-HR" sz="2400" dirty="0" smtClean="0"/>
              <a:t>Pri  tome se oslobađa i troši energija koju nadoknađujemo hranom.</a:t>
            </a: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ENZIMI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71600" y="1772816"/>
            <a:ext cx="7772400" cy="4572000"/>
          </a:xfrm>
        </p:spPr>
        <p:txBody>
          <a:bodyPr/>
          <a:lstStyle/>
          <a:p>
            <a:r>
              <a:rPr lang="hr-HR" sz="2400" dirty="0" smtClean="0">
                <a:solidFill>
                  <a:schemeClr val="tx2">
                    <a:lumMod val="50000"/>
                  </a:schemeClr>
                </a:solidFill>
              </a:rPr>
              <a:t>ENZIMI</a:t>
            </a:r>
            <a:r>
              <a:rPr lang="hr-HR" sz="2400" dirty="0" smtClean="0"/>
              <a:t>-bjelančevine koje ubrzavaju kemijske reakcije u organizmu i pritom ostaju nepromijenjene.</a:t>
            </a:r>
          </a:p>
          <a:p>
            <a:r>
              <a:rPr lang="vi-VN" sz="2400" dirty="0" smtClean="0"/>
              <a:t>Kemijske reakcije metabolizma su podijeljene u </a:t>
            </a:r>
            <a:r>
              <a:rPr lang="hr-HR" sz="2400" dirty="0" smtClean="0">
                <a:solidFill>
                  <a:schemeClr val="tx2">
                    <a:lumMod val="50000"/>
                  </a:schemeClr>
                </a:solidFill>
              </a:rPr>
              <a:t>metaboličke </a:t>
            </a:r>
            <a:r>
              <a:rPr lang="hr-HR" sz="2400" dirty="0" err="1" smtClean="0">
                <a:solidFill>
                  <a:schemeClr val="tx2">
                    <a:lumMod val="50000"/>
                  </a:schemeClr>
                </a:solidFill>
              </a:rPr>
              <a:t>puteve</a:t>
            </a:r>
            <a:r>
              <a:rPr lang="hr-HR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vi-VN" sz="2400" dirty="0" smtClean="0"/>
              <a:t>u kojima se određeni kemijski spoj pretvara u neki drugi uz pomoć </a:t>
            </a:r>
            <a:r>
              <a:rPr lang="hr-HR" sz="2400" dirty="0" smtClean="0">
                <a:solidFill>
                  <a:schemeClr val="tx2">
                    <a:lumMod val="50000"/>
                  </a:schemeClr>
                </a:solidFill>
              </a:rPr>
              <a:t>enzima</a:t>
            </a:r>
            <a:r>
              <a:rPr lang="vi-VN" sz="2400" dirty="0" smtClean="0"/>
              <a:t>.</a:t>
            </a:r>
            <a:endParaRPr lang="hr-HR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hr-HR" sz="2400" dirty="0" smtClean="0"/>
          </a:p>
          <a:p>
            <a:endParaRPr lang="hr-HR" sz="2800" dirty="0"/>
          </a:p>
        </p:txBody>
      </p:sp>
      <p:pic>
        <p:nvPicPr>
          <p:cNvPr id="15364" name="Picture 4" descr="http://upload.wikimedia.org/wikipedia/commons/thumb/8/8c/Acetylcholinesterase-1EA5.png/300px-Acetylcholinesterase-1EA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005064"/>
            <a:ext cx="2963438" cy="2636912"/>
          </a:xfrm>
          <a:prstGeom prst="rect">
            <a:avLst/>
          </a:prstGeom>
          <a:noFill/>
        </p:spPr>
      </p:pic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HRANA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Hranu u užem smislu :</a:t>
            </a:r>
          </a:p>
          <a:p>
            <a:pPr lvl="1"/>
            <a:r>
              <a:rPr lang="hr-HR" sz="2400" dirty="0" smtClean="0"/>
              <a:t>Ugljikohidrati</a:t>
            </a:r>
          </a:p>
          <a:p>
            <a:pPr lvl="1"/>
            <a:r>
              <a:rPr lang="hr-HR" sz="2400" dirty="0" smtClean="0"/>
              <a:t>Bjelančevine</a:t>
            </a:r>
            <a:endParaRPr lang="hr-HR" sz="2400" dirty="0" smtClean="0"/>
          </a:p>
          <a:p>
            <a:pPr lvl="1"/>
            <a:r>
              <a:rPr lang="hr-HR" sz="2400" dirty="0" smtClean="0"/>
              <a:t>Masti</a:t>
            </a:r>
          </a:p>
          <a:p>
            <a:pPr lvl="1"/>
            <a:r>
              <a:rPr lang="hr-HR" sz="2400" dirty="0" smtClean="0"/>
              <a:t>Vitamini </a:t>
            </a:r>
          </a:p>
          <a:p>
            <a:pPr lvl="1"/>
            <a:r>
              <a:rPr lang="hr-HR" sz="2400" dirty="0" smtClean="0"/>
              <a:t>Minerali </a:t>
            </a:r>
          </a:p>
          <a:p>
            <a:pPr>
              <a:buNone/>
            </a:pPr>
            <a:endParaRPr lang="hr-HR" sz="2800" dirty="0" smtClean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UGLJIKOHIDRATI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4400" y="1783560"/>
            <a:ext cx="7978080" cy="457200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složeni organski spojevi sastavljeni od ugljika, kisika i vodika.</a:t>
            </a:r>
          </a:p>
          <a:p>
            <a:r>
              <a:rPr lang="hr-HR" sz="2800" dirty="0" smtClean="0"/>
              <a:t>PODJELA: -</a:t>
            </a:r>
            <a:r>
              <a:rPr lang="hr-HR" sz="2800" dirty="0" smtClean="0">
                <a:solidFill>
                  <a:srgbClr val="FFC000"/>
                </a:solidFill>
              </a:rPr>
              <a:t>jednostavni šećeri </a:t>
            </a:r>
            <a:r>
              <a:rPr lang="hr-HR" sz="2800" dirty="0" smtClean="0"/>
              <a:t>(</a:t>
            </a:r>
            <a:r>
              <a:rPr lang="hr-HR" sz="2800" dirty="0" smtClean="0"/>
              <a:t>glukoza </a:t>
            </a:r>
            <a:r>
              <a:rPr lang="hr-HR" sz="2800" dirty="0" smtClean="0"/>
              <a:t>i fruktozu</a:t>
            </a:r>
            <a:r>
              <a:rPr lang="hr-HR" sz="2800" dirty="0" smtClean="0"/>
              <a:t>)</a:t>
            </a:r>
          </a:p>
          <a:p>
            <a:pPr algn="ctr">
              <a:buNone/>
            </a:pPr>
            <a:r>
              <a:rPr lang="hr-HR" sz="2800" dirty="0" smtClean="0"/>
              <a:t>                -</a:t>
            </a:r>
            <a:r>
              <a:rPr lang="hr-HR" sz="2800" dirty="0" smtClean="0">
                <a:solidFill>
                  <a:srgbClr val="FFC000"/>
                </a:solidFill>
              </a:rPr>
              <a:t>složeni šećeri: </a:t>
            </a:r>
            <a:r>
              <a:rPr lang="hr-HR" sz="2400" dirty="0" smtClean="0"/>
              <a:t>saharoza i laktoza, škrob i                             celuloza</a:t>
            </a:r>
          </a:p>
          <a:p>
            <a:pPr>
              <a:buNone/>
            </a:pPr>
            <a:endParaRPr lang="hr-HR" sz="3200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BJELANČEVINE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Tvari koje izgrađuju organizam(izvor energije)</a:t>
            </a:r>
          </a:p>
          <a:p>
            <a:pPr fontAlgn="base"/>
            <a:r>
              <a:rPr lang="hr-HR" sz="2400" dirty="0" smtClean="0"/>
              <a:t>Najvažnije uloge:</a:t>
            </a:r>
          </a:p>
          <a:p>
            <a:pPr lvl="1" fontAlgn="base"/>
            <a:r>
              <a:rPr lang="hr-HR" sz="2200" dirty="0" smtClean="0">
                <a:solidFill>
                  <a:srgbClr val="FFC000"/>
                </a:solidFill>
              </a:rPr>
              <a:t>izgradnja</a:t>
            </a:r>
            <a:r>
              <a:rPr lang="hr-HR" sz="2200" dirty="0" smtClean="0"/>
              <a:t> </a:t>
            </a:r>
            <a:r>
              <a:rPr lang="hr-HR" sz="2200" dirty="0" smtClean="0"/>
              <a:t>i obnova mišićnog tkiva</a:t>
            </a:r>
          </a:p>
          <a:p>
            <a:pPr lvl="1" fontAlgn="base"/>
            <a:r>
              <a:rPr lang="hr-HR" sz="2200" dirty="0" smtClean="0">
                <a:solidFill>
                  <a:srgbClr val="FFC000"/>
                </a:solidFill>
              </a:rPr>
              <a:t>rast</a:t>
            </a:r>
            <a:r>
              <a:rPr lang="hr-HR" sz="2200" dirty="0" smtClean="0"/>
              <a:t> kose, noktiju, kože,</a:t>
            </a:r>
          </a:p>
          <a:p>
            <a:pPr lvl="1" fontAlgn="base"/>
            <a:r>
              <a:rPr lang="hr-HR" sz="2200" dirty="0" smtClean="0">
                <a:solidFill>
                  <a:srgbClr val="FFC000"/>
                </a:solidFill>
              </a:rPr>
              <a:t>izgradnja hormona</a:t>
            </a:r>
            <a:endParaRPr lang="hr-HR" sz="2200" dirty="0" smtClean="0"/>
          </a:p>
          <a:p>
            <a:pPr lvl="1" fontAlgn="base"/>
            <a:r>
              <a:rPr lang="hr-HR" sz="2200" dirty="0" smtClean="0"/>
              <a:t>transport  hranjivih tvari putem krvi u stanicu,</a:t>
            </a:r>
          </a:p>
          <a:p>
            <a:pPr lvl="1" fontAlgn="base"/>
            <a:r>
              <a:rPr lang="hr-HR" sz="2200" dirty="0" smtClean="0">
                <a:solidFill>
                  <a:srgbClr val="FFC000"/>
                </a:solidFill>
              </a:rPr>
              <a:t>izvor</a:t>
            </a:r>
            <a:r>
              <a:rPr lang="hr-HR" sz="2200" dirty="0" smtClean="0"/>
              <a:t> su </a:t>
            </a:r>
            <a:r>
              <a:rPr lang="hr-HR" sz="2200" dirty="0" smtClean="0">
                <a:solidFill>
                  <a:srgbClr val="FFC000"/>
                </a:solidFill>
              </a:rPr>
              <a:t>energije</a:t>
            </a:r>
            <a:r>
              <a:rPr lang="hr-HR" sz="2200" dirty="0" smtClean="0"/>
              <a:t> kada u organizmu nema dovoljno drugih energenata (ugljikohidrata i masti).</a:t>
            </a:r>
          </a:p>
          <a:p>
            <a:endParaRPr lang="hr-HR" sz="2400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Najveći izvor energije</a:t>
            </a:r>
          </a:p>
          <a:p>
            <a:r>
              <a:rPr lang="hr-HR" sz="2400" dirty="0" smtClean="0"/>
              <a:t>Izgrađuju  živčano tkivo i </a:t>
            </a:r>
            <a:r>
              <a:rPr lang="it-IT" sz="2400" dirty="0" err="1" smtClean="0"/>
              <a:t>važn</a:t>
            </a:r>
            <a:r>
              <a:rPr lang="hr-HR" sz="2400" dirty="0" smtClean="0"/>
              <a:t>i su</a:t>
            </a:r>
            <a:r>
              <a:rPr lang="it-IT" sz="2400" dirty="0" smtClean="0"/>
              <a:t> </a:t>
            </a:r>
            <a:r>
              <a:rPr lang="it-IT" sz="2400" dirty="0" err="1" smtClean="0"/>
              <a:t>kao</a:t>
            </a:r>
            <a:r>
              <a:rPr lang="it-IT" sz="2400" dirty="0" smtClean="0"/>
              <a:t> </a:t>
            </a:r>
            <a:r>
              <a:rPr lang="it-IT" sz="2400" dirty="0" err="1" smtClean="0"/>
              <a:t>otapalo</a:t>
            </a:r>
            <a:r>
              <a:rPr lang="it-IT" sz="2400" dirty="0" smtClean="0"/>
              <a:t> </a:t>
            </a:r>
            <a:r>
              <a:rPr lang="it-IT" sz="2400" dirty="0" err="1" smtClean="0"/>
              <a:t>za</a:t>
            </a:r>
            <a:r>
              <a:rPr lang="it-IT" sz="2400" dirty="0" smtClean="0"/>
              <a:t> </a:t>
            </a:r>
            <a:r>
              <a:rPr lang="hr-HR" sz="2400" dirty="0" smtClean="0"/>
              <a:t> vitamine </a:t>
            </a:r>
            <a:r>
              <a:rPr lang="it-IT" sz="2400" dirty="0" err="1" smtClean="0"/>
              <a:t>koji</a:t>
            </a:r>
            <a:r>
              <a:rPr lang="it-IT" sz="2400" dirty="0" smtClean="0"/>
              <a:t> se </a:t>
            </a:r>
            <a:r>
              <a:rPr lang="hr-HR" sz="2400" dirty="0" smtClean="0"/>
              <a:t>bez </a:t>
            </a:r>
            <a:r>
              <a:rPr lang="it-IT" sz="2400" dirty="0" smtClean="0"/>
              <a:t>masti ne bi mogli </a:t>
            </a:r>
            <a:r>
              <a:rPr lang="it-IT" sz="2400" dirty="0" err="1" smtClean="0"/>
              <a:t>iskoristiti</a:t>
            </a:r>
            <a:endParaRPr lang="hr-HR" sz="2400" dirty="0" smtClean="0"/>
          </a:p>
          <a:p>
            <a:r>
              <a:rPr lang="hr-HR" sz="2400" dirty="0" smtClean="0"/>
              <a:t>Određena količina masnih naslaga štiti unutarnje organe, a tijelo štiti od hladnoće</a:t>
            </a:r>
            <a:endParaRPr lang="hr-HR" sz="2400" dirty="0"/>
          </a:p>
        </p:txBody>
      </p:sp>
      <p:pic>
        <p:nvPicPr>
          <p:cNvPr id="6146" name="Picture 2" descr="http://www.hcjz.hr/slike/foto_vijest/x147126815046601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645024"/>
            <a:ext cx="2686050" cy="2847976"/>
          </a:xfrm>
          <a:prstGeom prst="rect">
            <a:avLst/>
          </a:prstGeom>
          <a:noFill/>
        </p:spPr>
      </p:pic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VITAMINI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Potrebni za različite kemijske reakcije u organizmu i za zaštitu od bolesti.</a:t>
            </a:r>
          </a:p>
          <a:p>
            <a:r>
              <a:rPr lang="hr-HR" sz="2400" dirty="0" smtClean="0"/>
              <a:t>Najvažniji:</a:t>
            </a:r>
          </a:p>
          <a:p>
            <a:pPr lvl="1"/>
            <a:r>
              <a:rPr lang="hr-HR" sz="2200" dirty="0" smtClean="0"/>
              <a:t>-&gt; </a:t>
            </a:r>
            <a:r>
              <a:rPr lang="hr-HR" sz="2200" dirty="0" smtClean="0">
                <a:solidFill>
                  <a:srgbClr val="FFC000"/>
                </a:solidFill>
              </a:rPr>
              <a:t>A</a:t>
            </a:r>
            <a:r>
              <a:rPr lang="hr-HR" sz="2200" dirty="0" smtClean="0"/>
              <a:t>-kontrola rasta i razvoja (jajima, margarinu, mrkvi…)</a:t>
            </a:r>
          </a:p>
          <a:p>
            <a:pPr lvl="1"/>
            <a:r>
              <a:rPr lang="hr-HR" sz="2200" dirty="0" smtClean="0"/>
              <a:t>-&gt;</a:t>
            </a:r>
            <a:r>
              <a:rPr lang="hr-HR" sz="2200" dirty="0" smtClean="0">
                <a:solidFill>
                  <a:srgbClr val="FFC000"/>
                </a:solidFill>
              </a:rPr>
              <a:t>B</a:t>
            </a:r>
            <a:r>
              <a:rPr lang="hr-HR" sz="2200" dirty="0" smtClean="0"/>
              <a:t>-rast i održavanje tkiva (jajima, žitaricama, ribe…)</a:t>
            </a:r>
          </a:p>
          <a:p>
            <a:pPr lvl="1"/>
            <a:r>
              <a:rPr lang="hr-HR" sz="2200" dirty="0" smtClean="0"/>
              <a:t>-&gt;</a:t>
            </a:r>
            <a:r>
              <a:rPr lang="hr-HR" sz="2200" dirty="0" smtClean="0">
                <a:solidFill>
                  <a:srgbClr val="FFC000"/>
                </a:solidFill>
              </a:rPr>
              <a:t>C</a:t>
            </a:r>
            <a:r>
              <a:rPr lang="hr-HR" sz="2200" dirty="0" smtClean="0"/>
              <a:t>-izgradnja kostiju (krumpiru, kiviju, naranči…)</a:t>
            </a:r>
          </a:p>
          <a:p>
            <a:pPr lvl="1"/>
            <a:r>
              <a:rPr lang="hr-HR" sz="2200" dirty="0" smtClean="0"/>
              <a:t>-&gt;</a:t>
            </a:r>
            <a:r>
              <a:rPr lang="hr-HR" sz="2200" dirty="0" smtClean="0">
                <a:solidFill>
                  <a:srgbClr val="FFC000"/>
                </a:solidFill>
              </a:rPr>
              <a:t>D</a:t>
            </a:r>
            <a:r>
              <a:rPr lang="hr-HR" sz="2200" dirty="0" smtClean="0"/>
              <a:t>-unošenje minerala  u kosti (gljive, plava riba…)</a:t>
            </a:r>
          </a:p>
          <a:p>
            <a:pPr lvl="1"/>
            <a:r>
              <a:rPr lang="hr-HR" sz="2200" dirty="0" smtClean="0"/>
              <a:t>-&gt;</a:t>
            </a:r>
            <a:r>
              <a:rPr lang="hr-HR" sz="2200" dirty="0" smtClean="0">
                <a:solidFill>
                  <a:srgbClr val="FFC000"/>
                </a:solidFill>
              </a:rPr>
              <a:t>E</a:t>
            </a:r>
            <a:r>
              <a:rPr lang="hr-HR" sz="2200" dirty="0" smtClean="0"/>
              <a:t>-rad živaca mišića (meso, orasi, žitarice…)</a:t>
            </a:r>
            <a:endParaRPr lang="hr-HR" sz="2200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MINERALI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Kemijski elementi potrebni živim organizmima</a:t>
            </a:r>
          </a:p>
          <a:p>
            <a:pPr lvl="1"/>
            <a:r>
              <a:rPr lang="hr-HR" sz="2200" dirty="0" smtClean="0"/>
              <a:t>-KALCIJ- sastojak zubi i kostiju (mliječnim proizvodima)</a:t>
            </a:r>
          </a:p>
          <a:p>
            <a:pPr lvl="1"/>
            <a:r>
              <a:rPr lang="hr-HR" sz="2200" dirty="0" smtClean="0"/>
              <a:t>-FOSFOR- sastojak kostiju i zubi (mliječnim proizvodima)</a:t>
            </a:r>
          </a:p>
          <a:p>
            <a:pPr lvl="1"/>
            <a:r>
              <a:rPr lang="hr-HR" sz="2200" dirty="0" smtClean="0"/>
              <a:t>-ŽELJEZO- sastojak hemoglobina (žitarice, orasi…) </a:t>
            </a:r>
          </a:p>
          <a:p>
            <a:pPr lvl="1"/>
            <a:r>
              <a:rPr lang="hr-HR" sz="2200" dirty="0" smtClean="0"/>
              <a:t>JOD-  metabolizam hranjivih tvari (plodovi mora…)</a:t>
            </a:r>
          </a:p>
          <a:p>
            <a:pPr lvl="1"/>
            <a:r>
              <a:rPr lang="hr-HR" sz="2200" dirty="0" smtClean="0"/>
              <a:t>MAGNEZIJ- sastojak kostiju i zubi (riba, lisnato povrće…)</a:t>
            </a:r>
          </a:p>
          <a:p>
            <a:endParaRPr lang="hr-HR" sz="3200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230</TotalTime>
  <Words>236</Words>
  <Application>Microsoft Office PowerPoint</Application>
  <PresentationFormat>Prikaz na zaslonu (4:3)</PresentationFormat>
  <Paragraphs>51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Metro</vt:lpstr>
      <vt:lpstr>PROTOK ENERGIJE I  ZDRAVA PREHRANA</vt:lpstr>
      <vt:lpstr>IZMJENA TVARI</vt:lpstr>
      <vt:lpstr>ENZIMI</vt:lpstr>
      <vt:lpstr>HRANA</vt:lpstr>
      <vt:lpstr>UGLJIKOHIDRATI</vt:lpstr>
      <vt:lpstr>BJELANČEVINE</vt:lpstr>
      <vt:lpstr>MASTI</vt:lpstr>
      <vt:lpstr>VITAMINI</vt:lpstr>
      <vt:lpstr>MINERALI</vt:lpstr>
      <vt:lpstr>POVRĆE</vt:lpstr>
      <vt:lpstr>VOĆE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kor</dc:creator>
  <cp:lastModifiedBy>Sale</cp:lastModifiedBy>
  <cp:revision>27</cp:revision>
  <dcterms:created xsi:type="dcterms:W3CDTF">2012-02-13T12:27:59Z</dcterms:created>
  <dcterms:modified xsi:type="dcterms:W3CDTF">2012-04-24T16:33:28Z</dcterms:modified>
</cp:coreProperties>
</file>