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Nunito" panose="020B0604020202020204" charset="-18"/>
      <p:regular r:id="rId45"/>
      <p:bold r:id="rId46"/>
      <p:italic r:id="rId47"/>
      <p:boldItalic r:id="rId48"/>
    </p:embeddedFont>
    <p:embeddedFont>
      <p:font typeface="Trebuchet MS" panose="020B060302020202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e832e29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1e832e29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1e832e29e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1e832e29e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1e832e29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1e832e29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1e832e29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1e832e29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1e832e29e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1e832e29e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1e832e29e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71e832e29e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1e832e29e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1e832e29e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71e832e29e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71e832e29e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1e832e29e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71e832e29e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1e832e29e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1e832e29e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1e832e29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1e832e29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1e832e29e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1e832e29e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1e832e29e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1e832e29e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1e832e29e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1e832e29e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71e832e29e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71e832e29e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1e832e29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1e832e29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71e832e29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71e832e29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1e832e29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71e832e29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1e832e29e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1e832e29e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1e832e29e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1e832e29e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1e832e29e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1e832e29e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1e832e29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1e832e29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1e832e29e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1e832e29e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1e832e29e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1e832e29e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1e832e29e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1e832e29e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1e832e29e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1e832e29e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71e832e29e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71e832e29e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71e832e29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71e832e29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2115600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2115600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721156006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721156006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71e832e29e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71e832e29e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1e832e29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1e832e29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1e832e29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1e832e29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1e832e29e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1e832e29e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1e832e29e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1e832e29e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1e832e29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1e832e29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1e832e29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1e832e29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skvz.org/web/planovi-i-programi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s-arboretumopeka-marcan.skole.hr" TargetMode="External"/><Relationship Id="rId4" Type="http://schemas.openxmlformats.org/officeDocument/2006/relationships/hyperlink" Target="https://www.rudarska.h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s-koprivnica.skole.hr/nastava/predmet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arska.h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darska.h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s-obrtnicka-koprivnica.skole.hr/nastava/smjerovi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ps.hr/za-ucenike/upisi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JnyhqKCzRNc&amp;feature=youtu.b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s.h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v-wG7VRl6X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s-gospodarska-vz.skole.h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lazbena.h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ss-vz.hr/primjer-stranice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ss-vz.hr/primjer-stranic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docs/pravilnik_o_elementima_i_kriterijima_final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docs/Primjeri_bodovanja.pdf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isi.hr/docs/Broj_bodova_potrebnih_za_upis_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sok.hr/kamo-nakon-osnovne-skole-2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-usmjeravanje.hzz.hr/" TargetMode="External"/><Relationship Id="rId7" Type="http://schemas.openxmlformats.org/officeDocument/2006/relationships/hyperlink" Target="https://www.putkarijere.hr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zz.hr/content/publikacije-skole/2019/Kamo_nakon_osnovne_skole-2019-SJEVEROZAPADNA.pdf" TargetMode="External"/><Relationship Id="rId5" Type="http://schemas.openxmlformats.org/officeDocument/2006/relationships/hyperlink" Target="http://e-usmjeravanje.hzz.hr/Pretraga" TargetMode="External"/><Relationship Id="rId4" Type="http://schemas.openxmlformats.org/officeDocument/2006/relationships/hyperlink" Target="http://e-usmjeravanje.hzz.hr/Predanketa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YWLO2cgTZ0EM464IPSYDweOx8IfBiFxw/vie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785275" y="1118400"/>
            <a:ext cx="6650400" cy="184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KAMO NAKON OSNOVNE ŠKOLE?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Izbor zanimanja</a:t>
            </a:r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3284950" y="3198545"/>
            <a:ext cx="5361300" cy="8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Školska pedagoginja:Ana Šamarija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OŠ Ludbreg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Veljača 2021.godine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514350" y="275350"/>
            <a:ext cx="7754700" cy="6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hr" sz="2400"/>
              <a:t>ZDRAVSTVENI SMJER (zdravstvene usluge)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357800" y="793900"/>
            <a:ext cx="8631600" cy="41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Ljudi koji se vole brinuti za životinje i ljude.</a:t>
            </a:r>
            <a:endParaRPr sz="1800" b="1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Zanimanja u ovom smjeru odnose se na promicanje zdravlja i liječenje bolesti. To uključuje istraživanja, prevenciju, liječenje i srodne zdravstvene tehnologije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Medicinska sestra/ tehničar opće njege </a:t>
            </a:r>
            <a:r>
              <a:rPr lang="hr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(Medicinska škola Varaždin)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Zdravstveno -laboratorijski tehničar  </a:t>
            </a:r>
            <a:r>
              <a:rPr lang="hr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(Medicinska škola Varaždin)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Farmaceutski tehničar  </a:t>
            </a:r>
            <a:r>
              <a:rPr lang="hr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(Medicinska škola Varaždin)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Dentalni tehničar  </a:t>
            </a:r>
            <a:r>
              <a:rPr lang="hr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(Medicinska škola Varaždin)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Fizioterapeutski tehničar  </a:t>
            </a:r>
            <a:r>
              <a:rPr lang="hr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(Medicinska škola Varaždin)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TEHNIČAR NUTRICIONIST - </a:t>
            </a:r>
            <a:r>
              <a:rPr lang="hr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Graditeljska, prirodoslovna i rudarska škola Varaždin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VETERINARSKI TEHNIČAR - </a:t>
            </a:r>
            <a:r>
              <a:rPr lang="hr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SREDNJA ŠKOLA ARBORETUM OPEKA  MARČARN - VINICA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629050" y="5325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Zdravstveni smjerovi u Koprivnici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Srednja škola Koprivnica </a:t>
            </a: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819150" y="19571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</a:t>
            </a:r>
            <a:r>
              <a:rPr lang="hr" b="1"/>
              <a:t>a</a:t>
            </a:r>
            <a:r>
              <a:rPr lang="hr" b="1">
                <a:latin typeface="Times New Roman"/>
                <a:ea typeface="Times New Roman"/>
                <a:cs typeface="Times New Roman"/>
                <a:sym typeface="Times New Roman"/>
              </a:rPr>
              <a:t>nimanja: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>
                <a:latin typeface="Times New Roman"/>
                <a:ea typeface="Times New Roman"/>
                <a:cs typeface="Times New Roman"/>
                <a:sym typeface="Times New Roman"/>
              </a:rPr>
              <a:t>FARMACETUSKI TEHNIČAR  </a:t>
            </a:r>
            <a:r>
              <a:rPr lang="hr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(SREDNJA ŠKOLA KOPRIVNICA)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>
                <a:latin typeface="Times New Roman"/>
                <a:ea typeface="Times New Roman"/>
                <a:cs typeface="Times New Roman"/>
                <a:sym typeface="Times New Roman"/>
              </a:rPr>
              <a:t>MEDICINSKA SESTRA / TEHNIČAR OPĆE NJEGE </a:t>
            </a:r>
            <a:r>
              <a:rPr lang="hr" b="1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(SREDNJA ŠKOLA KOPRIVNICA)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>
                <a:latin typeface="Times New Roman"/>
                <a:ea typeface="Times New Roman"/>
                <a:cs typeface="Times New Roman"/>
                <a:sym typeface="Times New Roman"/>
              </a:rPr>
              <a:t>TEHNIČAR NUTRICIONIST </a:t>
            </a:r>
            <a:r>
              <a:rPr lang="hr" b="1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(SREDNJA ŠKOLA KOPRIVNICA)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b="1">
                <a:latin typeface="Times New Roman"/>
                <a:ea typeface="Times New Roman"/>
                <a:cs typeface="Times New Roman"/>
                <a:sym typeface="Times New Roman"/>
              </a:rPr>
              <a:t>FIZIOTERAPEUTSKI TEHNIČAR </a:t>
            </a:r>
            <a:r>
              <a:rPr lang="hr" b="1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(SREDNJA ŠKOLA KOPRIVNICA)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696150" y="3983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2. PRIRODNI SMJEROVI (prirodna bogatstva i poljoprivreda)</a:t>
            </a:r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xfrm>
            <a:off x="696150" y="14763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Ljudi koji vole raditi vani s biljkama i životinjama.</a:t>
            </a: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Zanimanja u ovom smjeru su vezana uz poljoprivredu, okoliš i prirodne resurse. Oni uključuju poljoprivredne znanosti, znanosti o zemlji (meteorologija, oceanologija,...), znanosti o okolišu (ekologija, fizika, kemija, biologija, geografija,...), ribarstvo, šumarstvo, vrtlarstvo i biljni i životinjski svijet.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696150" y="3759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Prirodni smjerovi za upis Varaždin, Vinica, Koprivnica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696150" y="1442825"/>
            <a:ext cx="7505700" cy="32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Srednja škola Arboretum Opeka Marčan - VINICA</a:t>
            </a:r>
            <a:endParaRPr sz="14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Poljoprivreda </a:t>
            </a:r>
            <a:endParaRPr sz="1400" b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08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Zanimanja u četverogodišnjem trajanju:</a:t>
            </a:r>
            <a:endParaRPr sz="1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POLJOPRIVREDNI TEHNIČAR OPĆI  I  AGROTEHNIČAR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POLJOPRIVREDNI TEHNIČAR VRTLAR 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POLJOPRIVREDNI TEHNIČAR FITOFARMACEUT 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54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r" sz="14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Zanimanja u trogodišnjem trajanju:</a:t>
            </a:r>
            <a:endParaRPr sz="14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CVJEĆAR 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" lvl="0" indent="0" algn="just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POMOĆNI VRTLAR 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Prirodni smjerovi Varaždin</a:t>
            </a: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640225" y="1565825"/>
            <a:ext cx="7505700" cy="26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Graditeljska, prirodoslovna i rudarska škola Varaždin</a:t>
            </a:r>
            <a:r>
              <a:rPr lang="hr" sz="1800" b="1" u="sng">
                <a:latin typeface="Times New Roman"/>
                <a:ea typeface="Times New Roman"/>
                <a:cs typeface="Times New Roman"/>
                <a:sym typeface="Times New Roman"/>
              </a:rPr>
              <a:t> -srednja škola</a:t>
            </a:r>
            <a:endParaRPr sz="1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 u="sng">
                <a:latin typeface="Times New Roman"/>
                <a:ea typeface="Times New Roman"/>
                <a:cs typeface="Times New Roman"/>
                <a:sym typeface="Times New Roman"/>
              </a:rPr>
              <a:t>RUDARSTVO, GEOLOGIJA I NAFTA : Rudarski tehničar, Geološki tehničar, Geotehničar</a:t>
            </a:r>
            <a:endParaRPr sz="1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 u="sng">
                <a:latin typeface="Times New Roman"/>
                <a:ea typeface="Times New Roman"/>
                <a:cs typeface="Times New Roman"/>
                <a:sym typeface="Times New Roman"/>
              </a:rPr>
              <a:t>KEMIJSKA TEHNOLOGIJA - Kemijski tehničar</a:t>
            </a:r>
            <a:endParaRPr sz="1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 u="sng">
                <a:latin typeface="Times New Roman"/>
                <a:ea typeface="Times New Roman"/>
                <a:cs typeface="Times New Roman"/>
                <a:sym typeface="Times New Roman"/>
              </a:rPr>
              <a:t>EKOLOGIJA - Ekološki tehničar</a:t>
            </a:r>
            <a:endParaRPr sz="1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819150" y="331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3. POPRAVLJANJE, GRADNJA I TEHNOLOŠKI SMJEROVI (industrijska i inženjerska tehnologija) </a:t>
            </a: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662575" y="1822625"/>
            <a:ext cx="7505700" cy="29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Ljudi koji vole graditi i otkrivati kako stvari rade.</a:t>
            </a:r>
            <a:endParaRPr sz="16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Zanimanja u ovom smjeru odnose se na tehnologije potrebne za projektiranje, instalaciju i održavanje fizičkih sustava. One uključuju inženjering, proizvodnju, graditeljstvo, usluge i srodne tehnologije.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 b="1" u="sng">
                <a:latin typeface="Times New Roman"/>
                <a:ea typeface="Times New Roman"/>
                <a:cs typeface="Times New Roman"/>
                <a:sym typeface="Times New Roman"/>
              </a:rPr>
              <a:t>*VARAŽDIN -</a:t>
            </a:r>
            <a:r>
              <a:rPr lang="hr" sz="1800" b="1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Graditeljska, prirodoslovna i rudarska škola Varaždin</a:t>
            </a:r>
            <a:r>
              <a:rPr lang="hr" sz="1800" b="1" u="sng">
                <a:latin typeface="Times New Roman"/>
                <a:ea typeface="Times New Roman"/>
                <a:cs typeface="Times New Roman"/>
                <a:sym typeface="Times New Roman"/>
              </a:rPr>
              <a:t> -srednja škola</a:t>
            </a:r>
            <a:endParaRPr sz="18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 u="sng">
                <a:latin typeface="Times New Roman"/>
                <a:ea typeface="Times New Roman"/>
                <a:cs typeface="Times New Roman"/>
                <a:sym typeface="Times New Roman"/>
              </a:rPr>
              <a:t>GRADITELJSTVO: </a:t>
            </a:r>
            <a:r>
              <a:rPr lang="hr" sz="1800" b="1">
                <a:latin typeface="Times New Roman"/>
                <a:ea typeface="Times New Roman"/>
                <a:cs typeface="Times New Roman"/>
                <a:sym typeface="Times New Roman"/>
              </a:rPr>
              <a:t>Arhitektonski tehničar, Rukovatelj s.g.s., Keramičar oblagač, JMO- jedinstveni model obrazovanja- Zidar, Tesar 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450150" y="398325"/>
            <a:ext cx="7505700" cy="144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/>
              <a:t>POPRAVLJANJE, GRADNJA I TEHNOLOŠKI SMJEROVI (industrijska i inženjerska tehnologija)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265650" y="1285850"/>
            <a:ext cx="78747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/>
              <a:t>*KOPRIVNICA</a:t>
            </a:r>
            <a:r>
              <a:rPr lang="hr"/>
              <a:t> -</a:t>
            </a:r>
            <a:r>
              <a:rPr lang="hr" sz="18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OBRTNIČKA ŠKOLA KOPRIVNICA - ZANIMANJA</a:t>
            </a:r>
            <a:r>
              <a:rPr lang="hr" sz="1800" b="1">
                <a:latin typeface="Times New Roman"/>
                <a:ea typeface="Times New Roman"/>
                <a:cs typeface="Times New Roman"/>
                <a:sym typeface="Times New Roman"/>
              </a:rPr>
              <a:t> -KLIKNI NA LINK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ELEKTROTEHNIČAR, TEHNIČAR ZA RAČUNALSTVO, STROJOBRAVAR AUTOMEHANIČAR, INSTALATER GRIJANJA I KLIMATIZACIJE, PLINOINSTALATER, ELEKTROINSTALATER, ELEKTROMEHANIČAR, STOLAR, MONTER SUHE GRADNJE, SOBOSLIKAR-LIČILAC, VODOINSTALATER, AUTOELEKTRIČAR 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-SVA OD NAVEDENIH ZANIMANJA SU VRLO TRAŽENA U POSLJEDNJE VRIJEME NA TRŽIŠTU RADA… 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VRLO JE TEŠKO PRONAĆI PRAVOG DOBROG MAJSTORA...</a:t>
            </a:r>
            <a:endParaRPr sz="1800" b="1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body" idx="1"/>
          </p:nvPr>
        </p:nvSpPr>
        <p:spPr>
          <a:xfrm>
            <a:off x="662600" y="4365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 b="1" u="sng">
                <a:latin typeface="Times New Roman"/>
                <a:ea typeface="Times New Roman"/>
                <a:cs typeface="Times New Roman"/>
                <a:sym typeface="Times New Roman"/>
              </a:rPr>
              <a:t>*VARAŽDIN- </a:t>
            </a:r>
            <a:r>
              <a:rPr lang="hr" sz="1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STROJARSKA I PROMETNA ŠKOLA VARAŽDIN</a:t>
            </a: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https://www.youtube.com/watch?v=JnyhqKCzRNc&amp;feature=youtu.be</a:t>
            </a:r>
            <a:r>
              <a:rPr lang="hr" sz="1400" b="1" u="sng">
                <a:latin typeface="Times New Roman"/>
                <a:ea typeface="Times New Roman"/>
                <a:cs typeface="Times New Roman"/>
                <a:sym typeface="Times New Roman"/>
              </a:rPr>
              <a:t> PROMO VIDEO</a:t>
            </a: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400" b="1" u="sng">
                <a:latin typeface="Times New Roman"/>
                <a:ea typeface="Times New Roman"/>
                <a:cs typeface="Times New Roman"/>
                <a:sym typeface="Times New Roman"/>
              </a:rPr>
              <a:t>ZANIMANJA:</a:t>
            </a: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5">
            <a:alphaModFix/>
          </a:blip>
          <a:srcRect l="7623" t="23040" r="35990" b="15005"/>
          <a:stretch/>
        </p:blipFill>
        <p:spPr>
          <a:xfrm>
            <a:off x="2079775" y="1475925"/>
            <a:ext cx="6355451" cy="318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72525" y="443075"/>
            <a:ext cx="7505700" cy="13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u="sng">
                <a:solidFill>
                  <a:schemeClr val="hlink"/>
                </a:solidFill>
                <a:hlinkClick r:id="rId3"/>
              </a:rPr>
              <a:t>Elektrostrojarska škola Varaždin -</a:t>
            </a:r>
            <a:r>
              <a:rPr lang="hr"/>
              <a:t>ŠKOLA ZA NOVE TEHNOLOGIJE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/>
              <a:t>PROMO FILM: </a:t>
            </a:r>
            <a:r>
              <a:rPr lang="hr" sz="1400" u="sng">
                <a:solidFill>
                  <a:schemeClr val="hlink"/>
                </a:solidFill>
                <a:hlinkClick r:id="rId4"/>
              </a:rPr>
              <a:t>https://www.youtube.com/watch?v=v-wG7VRl6Xg</a:t>
            </a:r>
            <a:endParaRPr sz="1400"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7290350" y="1990725"/>
            <a:ext cx="1599000" cy="9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r"/>
              <a:t>ZANIMANJE I TRAJANJE ŠKOLOVANJA</a:t>
            </a:r>
            <a:endParaRPr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5">
            <a:alphaModFix/>
          </a:blip>
          <a:srcRect l="5314" t="13283" r="34356" b="11199"/>
          <a:stretch/>
        </p:blipFill>
        <p:spPr>
          <a:xfrm>
            <a:off x="819150" y="1800275"/>
            <a:ext cx="6261674" cy="295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469625" y="1970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4. POSLOVNI SMJER (poslovanje, upravljanje i tehnologija)</a:t>
            </a:r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378725" y="1274700"/>
            <a:ext cx="41934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Ljudi koji vole raditi s brojevima i biti organizirani.</a:t>
            </a:r>
            <a:endParaRPr sz="16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Zanimanja u ovom smjeru su vezana uz poslovno okruženje. To uključuje poduzetništvo, prodaju, marketing, računalne/informacijske sustave, financije, računovodstvo, kadrovsku službu, ekonomiju i menadžment.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GOSPODARSKA ŠKOLA VARAŽDIN</a:t>
            </a:r>
            <a:r>
              <a:rPr lang="h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-ZANIMANJA ≤ KLIKNI NA LINK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4">
            <a:alphaModFix/>
          </a:blip>
          <a:srcRect l="8791" t="26086" r="36263" b="13693"/>
          <a:stretch/>
        </p:blipFill>
        <p:spPr>
          <a:xfrm>
            <a:off x="4479650" y="1621500"/>
            <a:ext cx="4521474" cy="309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983975" y="514350"/>
            <a:ext cx="7229700" cy="6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KOJA JE RAZLIKA </a:t>
            </a: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14"/>
          <p:cNvPicPr preferRelativeResize="0"/>
          <p:nvPr/>
        </p:nvPicPr>
        <p:blipFill rotWithShape="1">
          <a:blip r:embed="rId3">
            <a:alphaModFix/>
          </a:blip>
          <a:srcRect l="5712" t="9301" r="13596" b="10441"/>
          <a:stretch/>
        </p:blipFill>
        <p:spPr>
          <a:xfrm>
            <a:off x="503150" y="1174050"/>
            <a:ext cx="7391000" cy="34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5. KREATIVNI SMJER (UMJETNOST I KOMUNIKACIJA) </a:t>
            </a:r>
            <a:r>
              <a:rPr lang="hr" sz="1400"/>
              <a:t>-navedena zanimanja su i u Elektrostrojarskoj školi</a:t>
            </a:r>
            <a:endParaRPr sz="1400"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Ljudi koji vole crtati, pisati ili izvoditi.</a:t>
            </a:r>
            <a:endParaRPr sz="18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Zanimanja u ovom smjeru su vezana uz humanističke znanosti iumjetnosti. To uključuje arhitekturu, grafički, unutrašnji i modni dizajn, pisanje, film, likovnu umjetnost, novinarstvo, jezici, mediji, oglašavanje i odnose s javnošću.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684975" y="275325"/>
            <a:ext cx="7645200" cy="1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Kreativni smjer -za one koji imaju u sebi kreativne sposobnosti, ali i volju za trud i upornost...ovakva zanimanja zahtijevaju puno rada.</a:t>
            </a: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body" idx="1"/>
          </p:nvPr>
        </p:nvSpPr>
        <p:spPr>
          <a:xfrm>
            <a:off x="629050" y="23820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 b="1" u="sng">
                <a:latin typeface="Times New Roman"/>
                <a:ea typeface="Times New Roman"/>
                <a:cs typeface="Times New Roman"/>
                <a:sym typeface="Times New Roman"/>
              </a:rPr>
              <a:t>G</a:t>
            </a:r>
            <a:r>
              <a:rPr lang="hr" sz="2400" b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lazbena škola u Varaždinu </a:t>
            </a:r>
            <a:endParaRPr sz="2400" b="1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SREDNJA STRUKOVNA ŠKOLA U VARAŽDINU </a:t>
            </a: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- LIKOVNA UMJETNOST I DIZAJN, DRVODJELJSKI TEHNIČAR I DIZAJNER, MODNI TEHNIČAR, TEHNIČAR MODELAR OBUĆE I KOŽNE GALANTERIJE, GALANTERIST, KROJAČ,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6. POMAŽUĆI SMJER (uslužne djelatnosti)</a:t>
            </a: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Ljudi koji vole raditi s ljudima kako bi pomogli poboljšati stvari drugima.</a:t>
            </a:r>
            <a:endParaRPr sz="1600" b="1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Zanimanja u ovom smjeru odnose se na ekonomske, političke i društvene sustave. Oni uključujuobrazovanje, upravu, zakon i provedbu zakona, odmor i rekreaciju, vojsku, religiju, brigu za djecu, socijalne usluge i osobne usluge.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819150" y="28652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Pomažući smjer, škole i zanimanja: </a:t>
            </a:r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body" idx="1"/>
          </p:nvPr>
        </p:nvSpPr>
        <p:spPr>
          <a:xfrm>
            <a:off x="595525" y="1040300"/>
            <a:ext cx="7505700" cy="30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SREDNJA STRUKOVNA ŠKOLA U VARAŽDINU </a:t>
            </a: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- KOZMETIČAR, FRIZER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KONOBAR, PRODAVAČ, KUHAR, MESAR, PEKAR, POMOĆNI KUHAR I SLASTIČAR, POMOĆNI SOBOSLIKAR I LIČILAC, SLASTIČAR,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HOTELIJERSKO TURISTIČKI TEHNIČAR-  (pod poslovni smjerovi)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VRLO SU TRAŽENA UGOSTITELJSKA ZANIMANJA.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PREGLEDOM BROŠURE MOŽETE PRONAĆI SVE O NJIMA.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KADA I KAKO KREĆU PRIJAVE ZA UPIS U SREDNJE ŠKOLE?</a:t>
            </a:r>
            <a:endParaRPr/>
          </a:p>
        </p:txBody>
      </p:sp>
      <p:sp>
        <p:nvSpPr>
          <p:cNvPr id="274" name="Google Shape;274;p3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6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h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KADA? 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PRIJAVE ĆE BITI TIJEKOM MJESECA SVIBNJA ILI LIPNJA 2021. GODINE 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h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KAKO? PREKO INTERNETA - NA SLJEDEĆEM SLAJDU JE OPIS.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 b="1" dirty="0">
                <a:latin typeface="Times New Roman"/>
                <a:ea typeface="Times New Roman"/>
                <a:cs typeface="Times New Roman"/>
                <a:sym typeface="Times New Roman"/>
              </a:rPr>
              <a:t>WEB STRANICA UPISI.HR.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1" name="Google Shape;281;p37"/>
          <p:cNvPicPr preferRelativeResize="0"/>
          <p:nvPr/>
        </p:nvPicPr>
        <p:blipFill rotWithShape="1">
          <a:blip r:embed="rId3">
            <a:alphaModFix/>
          </a:blip>
          <a:srcRect l="24607" t="13804" r="9223" b="13804"/>
          <a:stretch/>
        </p:blipFill>
        <p:spPr>
          <a:xfrm>
            <a:off x="447250" y="262700"/>
            <a:ext cx="7877599" cy="461812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/>
          <p:nvPr/>
        </p:nvSpPr>
        <p:spPr>
          <a:xfrm>
            <a:off x="5490125" y="744975"/>
            <a:ext cx="29073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b="1">
                <a:latin typeface="Calibri"/>
                <a:ea typeface="Calibri"/>
                <a:cs typeface="Calibri"/>
                <a:sym typeface="Calibri"/>
              </a:rPr>
              <a:t>NA MREŽNOJ STRANICI UPISI.HR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763225" y="33125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ZADAĆE UČENIKA i roditelja</a:t>
            </a:r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405425" y="1040300"/>
            <a:ext cx="75057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Prikupljanje informacija (internet, škole, HZZ, Cisok, prijatelji,...)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Prijava u sustav i provjera osobnih podataka, ocjena, rezultata,...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Pregledavanje svih željenih zanimanja i informiranje o uvjetima upisa u svako zanimanje (</a:t>
            </a:r>
            <a:r>
              <a:rPr lang="hr" sz="1400">
                <a:solidFill>
                  <a:srgbClr val="CC99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www.upisi.hr</a:t>
            </a: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D3481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Sastavljanje rang liste programa s roditeljima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Prijava rang liste programa na svojim stranicama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Praćenje rezultata prijava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D3481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oditi brigu zajedno s roditeljima o pravovremenoj predaji potvrda i prijavnice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Otići u srednju školu i upisati se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5" name="Google Shape;295;p39"/>
          <p:cNvPicPr preferRelativeResize="0"/>
          <p:nvPr/>
        </p:nvPicPr>
        <p:blipFill rotWithShape="1">
          <a:blip r:embed="rId3">
            <a:alphaModFix/>
          </a:blip>
          <a:srcRect l="-936" t="13479" r="14251" b="14130"/>
          <a:stretch/>
        </p:blipFill>
        <p:spPr>
          <a:xfrm>
            <a:off x="274175" y="578125"/>
            <a:ext cx="8050676" cy="420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9"/>
          <p:cNvSpPr txBox="1"/>
          <p:nvPr/>
        </p:nvSpPr>
        <p:spPr>
          <a:xfrm>
            <a:off x="749150" y="1048700"/>
            <a:ext cx="4920000" cy="23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NA STRANICI UPISI.HR MOŽETE KLIKOM NA SVAKU OD STAVKI (LIJEVO PRONAĆI ČESTO POSTAVLJANA PITANJA I HODOGRAM, REDOSLIJED UPISA PRIJAŠNJE GODINE)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DESNO U IZBORNIKU TAKOĐER SU SVE INFORMACIJE I PRAVILNIK O TOME KOLIKO BODOVA DOBIVAJU UČENICI NA NATJECANJUMA, UKUPAN ZBROJ BODOVA NA OCJENE I DRUGO...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Kako se upisati u srednju školu?</a:t>
            </a:r>
            <a:endParaRPr/>
          </a:p>
        </p:txBody>
      </p:sp>
      <p:sp>
        <p:nvSpPr>
          <p:cNvPr id="302" name="Google Shape;302;p40"/>
          <p:cNvSpPr txBox="1">
            <a:spLocks noGrp="1"/>
          </p:cNvSpPr>
          <p:nvPr>
            <p:ph type="body" idx="1"/>
          </p:nvPr>
        </p:nvSpPr>
        <p:spPr>
          <a:xfrm>
            <a:off x="662625" y="16553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3375" algn="l" rtl="0">
              <a:spcBef>
                <a:spcPts val="1200"/>
              </a:spcBef>
              <a:spcAft>
                <a:spcPts val="0"/>
              </a:spcAft>
              <a:buClr>
                <a:srgbClr val="000099"/>
              </a:buClr>
              <a:buSzPts val="1650"/>
              <a:buFont typeface="Trebuchet MS"/>
              <a:buChar char="●"/>
            </a:pPr>
            <a:r>
              <a:rPr lang="hr" sz="165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U I. razred srednje škole upisuju se kandidati koji su završili osnovno obrazovanje, a u skladu s planiranim brojem upisnih mjesta. </a:t>
            </a:r>
            <a:endParaRPr sz="1650">
              <a:solidFill>
                <a:srgbClr val="0000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50"/>
              <a:buFont typeface="Trebuchet MS"/>
              <a:buChar char="●"/>
            </a:pPr>
            <a:r>
              <a:rPr lang="hr" sz="165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Kandidati se za upis u obrazovne programe prijavljuju i upisuju putem mrežne stranice Nacionalnoga informacijskog sustava prijava i upisa u srednje škole (NISpuSŠ). </a:t>
            </a:r>
            <a:endParaRPr sz="1650">
              <a:solidFill>
                <a:srgbClr val="0000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33375" algn="l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650"/>
              <a:buFont typeface="Trebuchet MS"/>
              <a:buChar char="●"/>
            </a:pPr>
            <a:r>
              <a:rPr lang="hr" sz="1650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U svakome upisnom roku kandidat se može prijaviti </a:t>
            </a:r>
            <a:r>
              <a:rPr lang="hr" sz="1650" b="1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ukupno 6 obrazovnih programa. </a:t>
            </a:r>
            <a:endParaRPr sz="1650" b="1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740900" y="476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ŠTO SU ELEMENTI VREDNOVANJA?</a:t>
            </a:r>
            <a:endParaRPr/>
          </a:p>
        </p:txBody>
      </p:sp>
      <p:sp>
        <p:nvSpPr>
          <p:cNvPr id="308" name="Google Shape;308;p41"/>
          <p:cNvSpPr txBox="1">
            <a:spLocks noGrp="1"/>
          </p:cNvSpPr>
          <p:nvPr>
            <p:ph type="body" idx="1"/>
          </p:nvPr>
        </p:nvSpPr>
        <p:spPr>
          <a:xfrm>
            <a:off x="740900" y="147637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Za upis u I. razred redovitoga srednjeg obrazovanja u srednjim školama prijavljenim kandidatima vrednuju se i boduju zajednički, poseban i dodatni element </a:t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link: pravilnik od prošle godine </a:t>
            </a:r>
            <a:r>
              <a:rPr lang="hr" sz="24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https://www.upisi.hr/docs/pravilnik_o_elementima_i_kriterijima_final.pdf</a:t>
            </a:r>
            <a:endParaRPr sz="24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 t="11308" b="6087"/>
          <a:stretch/>
        </p:blipFill>
        <p:spPr>
          <a:xfrm>
            <a:off x="714375" y="581450"/>
            <a:ext cx="7715250" cy="42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ZAJEDNIČKI ELEMENT</a:t>
            </a:r>
            <a:endParaRPr/>
          </a:p>
        </p:txBody>
      </p:sp>
      <p:sp>
        <p:nvSpPr>
          <p:cNvPr id="314" name="Google Shape;314;p42"/>
          <p:cNvSpPr txBox="1">
            <a:spLocks noGrp="1"/>
          </p:cNvSpPr>
          <p:nvPr>
            <p:ph type="body" idx="1"/>
          </p:nvPr>
        </p:nvSpPr>
        <p:spPr>
          <a:xfrm>
            <a:off x="707325" y="139810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rebuchet MS"/>
              <a:buChar char="●"/>
            </a:pP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prosjeci svih zaključnih ocjena svih nastavnih predmeta na dvije decimale u posljednja četiri razreda osnovnoga obrazovanja (20 bodova)</a:t>
            </a:r>
            <a:endParaRPr sz="18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rebuchet MS"/>
              <a:buChar char="●"/>
            </a:pP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za upis u programe za stjecanje </a:t>
            </a:r>
            <a:r>
              <a:rPr lang="hr" sz="1800" b="1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strukovne kvalifikacije i programe obrazovanja </a:t>
            </a: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za vezane obrte u trajanju od najmanje tri godine, vrednuju se i zaključne ocjene u posljednja dva razreda osnovnoga obrazovanja iz nastavnih predmeta </a:t>
            </a:r>
            <a:r>
              <a:rPr lang="hr" sz="1800" b="1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Hrvatski jezik, Matematika i prvi strani jezik </a:t>
            </a: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(50 bodova) </a:t>
            </a:r>
            <a:endParaRPr sz="18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43"/>
          <p:cNvSpPr txBox="1">
            <a:spLocks noGrp="1"/>
          </p:cNvSpPr>
          <p:nvPr>
            <p:ph type="body" idx="1"/>
          </p:nvPr>
        </p:nvSpPr>
        <p:spPr>
          <a:xfrm>
            <a:off x="595525" y="845600"/>
            <a:ext cx="7505700" cy="3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rebuchet MS"/>
              <a:buChar char="●"/>
            </a:pP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za upis u </a:t>
            </a:r>
            <a:r>
              <a:rPr lang="hr" sz="1800" b="1" u="sng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gimnazijske programe i programe obrazovanja za stjecanje strukovne kvalifikacije u trajanju od najmanje četiri godine</a:t>
            </a: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, vrednuju se i zaključne ocjene u </a:t>
            </a:r>
            <a:r>
              <a:rPr lang="hr" sz="1800" b="1" i="1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posljednja dva razreda </a:t>
            </a: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osnovnoga obrazovanja iz nastavnih predmeta </a:t>
            </a:r>
            <a:r>
              <a:rPr lang="hr" sz="1800" b="1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Hrvatski jezik, Matematika i prvi strani jezik te triju nastavnih predmeta važnih za nastavak obrazovanja u pojedinim vrstama obrazovnih programa </a:t>
            </a: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(iz priloženoga </a:t>
            </a:r>
            <a:r>
              <a:rPr lang="hr" sz="1800" i="1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Popisa predmeta posebno važnih za upis)</a:t>
            </a: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(80 bodova) </a:t>
            </a:r>
            <a:endParaRPr sz="18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Trebuchet MS"/>
              <a:buChar char="●"/>
            </a:pP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primjeri bodovanja - link </a:t>
            </a:r>
            <a:r>
              <a:rPr lang="hr" sz="1800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https://www.upisi.hr/docs/Primjeri_bodovanja.pdf</a:t>
            </a:r>
            <a:r>
              <a:rPr lang="hr" sz="1800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 -redovni učenici</a:t>
            </a:r>
            <a:endParaRPr sz="18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rgbClr val="0033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15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Broj bodova koji je prošle godine bio učenicima dovoljan za upis u određena zanimanja:</a:t>
            </a:r>
            <a:endParaRPr/>
          </a:p>
        </p:txBody>
      </p:sp>
      <p:sp>
        <p:nvSpPr>
          <p:cNvPr id="326" name="Google Shape;326;p4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sz="2400"/>
              <a:t>LINK U NASTAVKU: </a:t>
            </a:r>
            <a:r>
              <a:rPr lang="hr" sz="2400" u="sng">
                <a:solidFill>
                  <a:schemeClr val="hlink"/>
                </a:solidFill>
                <a:hlinkClick r:id="rId3"/>
              </a:rPr>
              <a:t>https://www.upisi.hr/docs/Broj_bodova_potrebnih_za_upis_.pdf </a:t>
            </a:r>
            <a:endParaRPr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4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3" name="Google Shape;3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00" y="0"/>
            <a:ext cx="86433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ROKOVI I MINIMALNI BODOVNI PRAG.</a:t>
            </a:r>
            <a:endParaRPr/>
          </a:p>
        </p:txBody>
      </p:sp>
      <p:sp>
        <p:nvSpPr>
          <p:cNvPr id="339" name="Google Shape;339;p4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2400"/>
              <a:t>NEMA MINIMALNOG BODOVNOG PRAGA.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2400"/>
              <a:t>ROKOVI </a:t>
            </a:r>
            <a:endParaRPr sz="2400"/>
          </a:p>
          <a:p>
            <a:pPr marL="254000" lvl="0" indent="-2540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350" b="1" i="1">
                <a:solidFill>
                  <a:srgbClr val="003399"/>
                </a:solidFill>
                <a:latin typeface="Trebuchet MS"/>
                <a:ea typeface="Trebuchet MS"/>
                <a:cs typeface="Trebuchet MS"/>
                <a:sym typeface="Trebuchet MS"/>
              </a:rPr>
              <a:t>Rokovi prijava za upis, razredbeni postupak i upis određuju se u skladu s Odlukom o upisu učenika u I. razred srednje škole u školskoj godini 2020./2021. koju donosi ministar znanosti i obrazovanja TIJEKOM SVIBNJA.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6" name="Google Shape;34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900" y="0"/>
            <a:ext cx="88222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IZ CISOKA VARAŽDIN POSLALI SU I OVE LINKOVE:</a:t>
            </a:r>
            <a:endParaRPr/>
          </a:p>
        </p:txBody>
      </p:sp>
      <p:sp>
        <p:nvSpPr>
          <p:cNvPr id="352" name="Google Shape;352;p48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 OVOM LINKU: </a:t>
            </a:r>
            <a:r>
              <a:rPr lang="hr" u="sng">
                <a:solidFill>
                  <a:schemeClr val="hlink"/>
                </a:solidFill>
                <a:hlinkClick r:id="rId3"/>
              </a:rPr>
              <a:t>https://www.cisok.hr/kamo-nakon-osnovne-skole-2/</a:t>
            </a:r>
            <a:r>
              <a:rPr lang="hr"/>
              <a:t> </a:t>
            </a:r>
            <a:endParaRPr/>
          </a:p>
          <a:p>
            <a:pPr marL="0" lvl="0" indent="0" algn="l" rtl="0">
              <a:lnSpc>
                <a:spcPct val="88043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Kamo nakon osnovne škole?</a:t>
            </a:r>
            <a:endParaRPr sz="18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8043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Dragi osmaši,</a:t>
            </a:r>
            <a:endParaRPr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2100"/>
              </a:spcBef>
              <a:spcAft>
                <a:spcPts val="1500"/>
              </a:spcAft>
              <a:buNone/>
            </a:pPr>
            <a:r>
              <a:rPr lang="hr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Za sve vas koji još uvijek niste sigurni koju biste srednju školu upisali, donosimo nekoliko linkova na kojima ćete pronaći korisne informacije i neke od alata za samoprocjenu vlastitih profesionalnih interesa. Samo informirana odluka je dobra odluka pa zato iskoristite slobodno vrijeme koje vam je sada na raspolaganju i istražite predložene dostupne izvore.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49"/>
          <p:cNvSpPr txBox="1">
            <a:spLocks noGrp="1"/>
          </p:cNvSpPr>
          <p:nvPr>
            <p:ph type="body" idx="1"/>
          </p:nvPr>
        </p:nvSpPr>
        <p:spPr>
          <a:xfrm>
            <a:off x="369000" y="570250"/>
            <a:ext cx="7956000" cy="47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b="1" i="1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Portal e-Usmjeravanje </a:t>
            </a:r>
            <a:r>
              <a:rPr lang="hr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– brojne informacije za lakše upravljanje karijerom</a:t>
            </a:r>
            <a:endParaRPr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6CB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http://e-usmjeravanje.hzz.hr/</a:t>
            </a:r>
            <a:endParaRPr>
              <a:solidFill>
                <a:srgbClr val="006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 b="1" i="1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Moj izbor: upitnik za ispitivanje profesionalnih interesa    </a:t>
            </a:r>
            <a:r>
              <a:rPr lang="hr">
                <a:solidFill>
                  <a:srgbClr val="006CB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http://e-usmjeravanje.hzz.hr/Predanketa</a:t>
            </a:r>
            <a:endParaRPr>
              <a:solidFill>
                <a:srgbClr val="006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 b="1" i="1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Opisi zanimanja </a:t>
            </a:r>
            <a:r>
              <a:rPr lang="hr">
                <a:solidFill>
                  <a:srgbClr val="006CB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http://e-usmjeravanje.hzz.hr/Pretraga</a:t>
            </a:r>
            <a:endParaRPr>
              <a:solidFill>
                <a:srgbClr val="006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 b="1" i="1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Brošura „Kamo nakon osnovne škole“ za sjeverozapadnu Hrvatsku(popis škola i programa)</a:t>
            </a:r>
            <a:endParaRPr b="1" i="1"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6CB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http://www.hzz.hr/content/publikacije-skole/2019/Kamo_nakon_osnovne_skole-2019-SJEVEROZAPADNA.pdf</a:t>
            </a:r>
            <a:endParaRPr>
              <a:solidFill>
                <a:srgbClr val="006CB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 b="1" i="1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Put karijere – portal za pomoć u planiranju karijere (upitnici besplatni za korištenje) </a:t>
            </a:r>
            <a:r>
              <a:rPr lang="hr">
                <a:solidFill>
                  <a:srgbClr val="006CB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https://www.putkarijere.hr/</a:t>
            </a:r>
            <a:endParaRPr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I, naravno, </a:t>
            </a:r>
            <a:r>
              <a:rPr lang="hr" b="1" i="1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mrežne stranice srednjih škola</a:t>
            </a:r>
            <a:r>
              <a:rPr lang="hr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 s područja županije…</a:t>
            </a:r>
            <a:endParaRPr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 Sretno i uživajte u istraživanju!</a:t>
            </a:r>
            <a:endParaRPr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>
                <a:solidFill>
                  <a:srgbClr val="494949"/>
                </a:solidFill>
                <a:latin typeface="Arial"/>
                <a:ea typeface="Arial"/>
                <a:cs typeface="Arial"/>
                <a:sym typeface="Arial"/>
              </a:rPr>
              <a:t>Stručni tim CISOK-a Varaždin</a:t>
            </a:r>
            <a:endParaRPr>
              <a:solidFill>
                <a:srgbClr val="4949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0" lvl="0" indent="-2540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 b="1" i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“Najvažnija stvar za cijeli život je izbor zanimanja, a najčešće je to plod slučajnosti”</a:t>
            </a:r>
            <a:endParaRPr sz="1800" b="1" i="1">
              <a:solidFill>
                <a:srgbClr val="0000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lvl="0" indent="-25400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2400" b="1">
                <a:solidFill>
                  <a:srgbClr val="000099"/>
                </a:solidFill>
                <a:latin typeface="Trebuchet MS"/>
                <a:ea typeface="Trebuchet MS"/>
                <a:cs typeface="Trebuchet MS"/>
                <a:sym typeface="Trebuchet MS"/>
              </a:rPr>
              <a:t>							            Blaise Pascal</a:t>
            </a:r>
            <a:endParaRPr sz="2400" b="1">
              <a:solidFill>
                <a:srgbClr val="000099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54000" lvl="0" indent="-25400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hr" sz="2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sz="2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 t="11307" b="10652"/>
          <a:stretch/>
        </p:blipFill>
        <p:spPr>
          <a:xfrm>
            <a:off x="714375" y="581450"/>
            <a:ext cx="7715250" cy="40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3">
            <a:alphaModFix/>
          </a:blip>
          <a:srcRect l="886" r="-3915" b="11527"/>
          <a:stretch/>
        </p:blipFill>
        <p:spPr>
          <a:xfrm>
            <a:off x="301900" y="296325"/>
            <a:ext cx="8509149" cy="45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950" y="83863"/>
            <a:ext cx="7558725" cy="49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13" y="0"/>
            <a:ext cx="8732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6" name="Google Shape;17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3625"/>
            <a:ext cx="8945226" cy="491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819150" y="491975"/>
            <a:ext cx="75057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KOJA ZANIMANJA MOŽETE UPISATI U NAŠOJ OKOLICI -Varaždinska županija i Koprivnica</a:t>
            </a: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body" idx="1"/>
          </p:nvPr>
        </p:nvSpPr>
        <p:spPr>
          <a:xfrm>
            <a:off x="819150" y="1912450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OVDJE JE DOSTUPNA BROŠURA ZA UPIS U SREDNJE ŠKOLE OD PROŠLE ŠKOLSKE GODINE - SVA ZANIMANJA SU POJAŠNJENA ZA SVAKU ŠKOLU.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LINK NA BROŠURU: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hr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https://drive.google.com/file/d/1YWLO2cgTZ0EM464IPSYDweOx8IfBiFxw/view</a:t>
            </a:r>
            <a:r>
              <a:rPr lang="hr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1784</Words>
  <Application>Microsoft Office PowerPoint</Application>
  <PresentationFormat>Prikaz na zaslonu (16:9)</PresentationFormat>
  <Paragraphs>142</Paragraphs>
  <Slides>38</Slides>
  <Notes>38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44" baseType="lpstr">
      <vt:lpstr>Times New Roman</vt:lpstr>
      <vt:lpstr>Nunito</vt:lpstr>
      <vt:lpstr>Trebuchet MS</vt:lpstr>
      <vt:lpstr>Calibri</vt:lpstr>
      <vt:lpstr>Arial</vt:lpstr>
      <vt:lpstr>Shift</vt:lpstr>
      <vt:lpstr>KAMO NAKON OSNOVNE ŠKOLE? Izbor zanimanja</vt:lpstr>
      <vt:lpstr>KOJA JE RAZLIKA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KOJA ZANIMANJA MOŽETE UPISATI U NAŠOJ OKOLICI -Varaždinska županija i Koprivnica</vt:lpstr>
      <vt:lpstr>ZDRAVSTVENI SMJER (zdravstvene usluge)</vt:lpstr>
      <vt:lpstr>Zdravstveni smjerovi u Koprivnici Srednja škola Koprivnica </vt:lpstr>
      <vt:lpstr>2. PRIRODNI SMJEROVI (prirodna bogatstva i poljoprivreda)</vt:lpstr>
      <vt:lpstr>Prirodni smjerovi za upis Varaždin, Vinica, Koprivnica</vt:lpstr>
      <vt:lpstr>Prirodni smjerovi Varaždin</vt:lpstr>
      <vt:lpstr>3. POPRAVLJANJE, GRADNJA I TEHNOLOŠKI SMJEROVI (industrijska i inženjerska tehnologija) </vt:lpstr>
      <vt:lpstr>POPRAVLJANJE, GRADNJA I TEHNOLOŠKI SMJEROVI (industrijska i inženjerska tehnologija)  </vt:lpstr>
      <vt:lpstr>PowerPoint prezentacija</vt:lpstr>
      <vt:lpstr>Elektrostrojarska škola Varaždin -ŠKOLA ZA NOVE TEHNOLOGIJE PROMO FILM: https://www.youtube.com/watch?v=v-wG7VRl6Xg</vt:lpstr>
      <vt:lpstr>4. POSLOVNI SMJER (poslovanje, upravljanje i tehnologija)</vt:lpstr>
      <vt:lpstr>5. KREATIVNI SMJER (UMJETNOST I KOMUNIKACIJA) -navedena zanimanja su i u Elektrostrojarskoj školi</vt:lpstr>
      <vt:lpstr>Kreativni smjer -za one koji imaju u sebi kreativne sposobnosti, ali i volju za trud i upornost...ovakva zanimanja zahtijevaju puno rada.</vt:lpstr>
      <vt:lpstr>6. POMAŽUĆI SMJER (uslužne djelatnosti)</vt:lpstr>
      <vt:lpstr>Pomažući smjer, škole i zanimanja: </vt:lpstr>
      <vt:lpstr>KADA I KAKO KREĆU PRIJAVE ZA UPIS U SREDNJE ŠKOLE?</vt:lpstr>
      <vt:lpstr>PowerPoint prezentacija</vt:lpstr>
      <vt:lpstr>ZADAĆE UČENIKA i roditelja</vt:lpstr>
      <vt:lpstr>PowerPoint prezentacija</vt:lpstr>
      <vt:lpstr>Kako se upisati u srednju školu?</vt:lpstr>
      <vt:lpstr>ŠTO SU ELEMENTI VREDNOVANJA?</vt:lpstr>
      <vt:lpstr>ZAJEDNIČKI ELEMENT</vt:lpstr>
      <vt:lpstr>PowerPoint prezentacija</vt:lpstr>
      <vt:lpstr>Broj bodova koji je prošle godine bio učenicima dovoljan za upis u određena zanimanja:</vt:lpstr>
      <vt:lpstr>PowerPoint prezentacija</vt:lpstr>
      <vt:lpstr>ROKOVI I MINIMALNI BODOVNI PRAG.</vt:lpstr>
      <vt:lpstr>PowerPoint prezentacija</vt:lpstr>
      <vt:lpstr>IZ CISOKA VARAŽDIN POSLALI SU I OVE LINKOVE: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KAMO NAKON OSNOVNE ŠKOLE? Izbor zanimanja</dc:title>
  <cp:lastModifiedBy>Zbornica_RAVNATELJ</cp:lastModifiedBy>
  <cp:revision>1</cp:revision>
  <dcterms:modified xsi:type="dcterms:W3CDTF">2021-02-04T06:42:33Z</dcterms:modified>
</cp:coreProperties>
</file>