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1.jpeg" ContentType="image/jpeg"/>
  <Override PartName="/ppt/media/image3.png" ContentType="image/png"/>
  <Override PartName="/ppt/media/image2.jpeg" ContentType="image/jpeg"/>
  <Override PartName="/ppt/media/image8.png" ContentType="image/png"/>
  <Override PartName="/ppt/media/image4.jpeg" ContentType="image/jpeg"/>
  <Override PartName="/ppt/media/image5.png" ContentType="image/png"/>
  <Override PartName="/ppt/media/image6.jpeg" ContentType="image/jpeg"/>
  <Override PartName="/ppt/media/image7.png" ContentType="image/png"/>
  <Override PartName="/ppt/media/image9.png" ContentType="image/png"/>
  <Override PartName="/ppt/media/image10.png" ContentType="image/png"/>
  <Override PartName="/ppt/media/image11.jpeg" ContentType="image/jpeg"/>
  <Override PartName="/ppt/media/image12.jpeg" ContentType="image/jpeg"/>
  <Override PartName="/ppt/media/image13.jpeg" ContentType="image/jpe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jpeg" ContentType="image/jpeg"/>
  <Override PartName="/ppt/media/image20.png" ContentType="image/png"/>
  <Override PartName="/ppt/media/image2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hr-HR" sz="6000" spc="-1" strike="noStrike">
                <a:solidFill>
                  <a:srgbClr val="000000"/>
                </a:solidFill>
                <a:latin typeface="Calibri Light"/>
              </a:rPr>
              <a:t>Kliknite da biste uredili stil naslova matrice</a:t>
            </a:r>
            <a:endParaRPr b="0" lang="sr-Latn-R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76EB5E8B-D38A-4938-8B88-D11D20D2C643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11.10.22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40D0153-E568-4DE5-B714-4C6657CC55CA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Kliknite za uređivanje formata teksta strukture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Druga razina strukture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Treća razina strukture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Četvrta razina strukture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Peta razina strukture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Šesta razina strukture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Sedma razina strukture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Calibri Light"/>
              </a:rPr>
              <a:t>Kliknite da biste uredili stil naslova matrice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Kliknite da biste uredili matrice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</a:rPr>
              <a:t>Druga razina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Treća razina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Četvrta razina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Peta razina stilove teksta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D801EF0-7C57-4389-8BD7-771A8E74444E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11.10.22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90FBD5A-824B-404E-84DC-0553A215CD1A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hyperlink" Target="https://us.norton.com/" TargetMode="External"/><Relationship Id="rId3" Type="http://schemas.openxmlformats.org/officeDocument/2006/relationships/image" Target="../media/image17.png"/><Relationship Id="rId4" Type="http://schemas.openxmlformats.org/officeDocument/2006/relationships/hyperlink" Target="https://www.qustodio.com/en/" TargetMode="External"/><Relationship Id="rId5" Type="http://schemas.openxmlformats.org/officeDocument/2006/relationships/image" Target="../media/image18.png"/><Relationship Id="rId6" Type="http://schemas.openxmlformats.org/officeDocument/2006/relationships/hyperlink" Target="https://kidlogger.net/" TargetMode="External"/><Relationship Id="rId7" Type="http://schemas.openxmlformats.org/officeDocument/2006/relationships/hyperlink" Target="https://www.familykeeper.co/" TargetMode="External"/><Relationship Id="rId8" Type="http://schemas.openxmlformats.org/officeDocument/2006/relationships/image" Target="../media/image19.jpeg"/><Relationship Id="rId9" Type="http://schemas.openxmlformats.org/officeDocument/2006/relationships/hyperlink" Target="https://www.opendns.com/" TargetMode="External"/><Relationship Id="rId10" Type="http://schemas.openxmlformats.org/officeDocument/2006/relationships/image" Target="../media/image20.png"/><Relationship Id="rId1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s://hr.wizcase.com/blog/najbolji-besplatni-aplikacija-za-roditeljski-nadzor/" TargetMode="External"/><Relationship Id="rId2" Type="http://schemas.openxmlformats.org/officeDocument/2006/relationships/hyperlink" Target="https://hr.vpnmentor.com/blog/najbolje-aplikacije-za-roditeljsku-kontrolu/" TargetMode="External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hyperlink" Target="https://www.newgrounds.com/art/view/akorn/smile" TargetMode="External"/><Relationship Id="rId3" Type="http://schemas.openxmlformats.org/officeDocument/2006/relationships/hyperlink" Target="https://creativecommons.org/licenses/by-sa/3.0/" TargetMode="External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hyperlink" Target="https://www.youthvoices.live/members/jami/" TargetMode="External"/><Relationship Id="rId3" Type="http://schemas.openxmlformats.org/officeDocument/2006/relationships/hyperlink" Target="https://creativecommons.org/licenses/by-sa/3.0/" TargetMode="External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hyperlink" Target="https://www.freepngimg.com/png/51826-desktop-computer-free-png-hq" TargetMode="External"/><Relationship Id="rId3" Type="http://schemas.openxmlformats.org/officeDocument/2006/relationships/hyperlink" Target="https://creativecommons.org/licenses/by-nc/3.0/" TargetMode="External"/><Relationship Id="rId4" Type="http://schemas.openxmlformats.org/officeDocument/2006/relationships/image" Target="../media/image4.jpeg"/><Relationship Id="rId5" Type="http://schemas.openxmlformats.org/officeDocument/2006/relationships/hyperlink" Target="https://www.thedigeon.com/it/nomad/tablet/hamlet-presenta-le-nuove-cover-universali-tablet.html" TargetMode="External"/><Relationship Id="rId6" Type="http://schemas.openxmlformats.org/officeDocument/2006/relationships/hyperlink" Target="https://creativecommons.org/licenses/by-nc-nd/3.0/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droidpanic.com/wiko-y81-nuevo-smartphone-con-gran-autonomia/" TargetMode="External"/><Relationship Id="rId9" Type="http://schemas.openxmlformats.org/officeDocument/2006/relationships/hyperlink" Target="https://creativecommons.org/licenses/by-sa/3.0/" TargetMode="External"/><Relationship Id="rId10" Type="http://schemas.openxmlformats.org/officeDocument/2006/relationships/image" Target="../media/image6.jpeg"/><Relationship Id="rId11" Type="http://schemas.openxmlformats.org/officeDocument/2006/relationships/hyperlink" Target="https://www.freepngimg.com/png/51826-desktop-computer-free-png-hq" TargetMode="External"/><Relationship Id="rId12" Type="http://schemas.openxmlformats.org/officeDocument/2006/relationships/hyperlink" Target="https://creativecommons.org/licenses/by-nc/3.0/" TargetMode="External"/><Relationship Id="rId1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hyperlink" Target="https://www.iconfinder.com/" TargetMode="External"/><Relationship Id="rId3" Type="http://schemas.openxmlformats.org/officeDocument/2006/relationships/image" Target="../media/image8.png"/><Relationship Id="rId4" Type="http://schemas.openxmlformats.org/officeDocument/2006/relationships/hyperlink" Target="https://www.iconfinder.com/" TargetMode="External"/><Relationship Id="rId5" Type="http://schemas.openxmlformats.org/officeDocument/2006/relationships/image" Target="../media/image9.png"/><Relationship Id="rId6" Type="http://schemas.openxmlformats.org/officeDocument/2006/relationships/hyperlink" Target="https://www.iconfinder.com/" TargetMode="External"/><Relationship Id="rId7" Type="http://schemas.openxmlformats.org/officeDocument/2006/relationships/image" Target="../media/image10.png"/><Relationship Id="rId8" Type="http://schemas.openxmlformats.org/officeDocument/2006/relationships/hyperlink" Target="https://www.iconfinder.com/" TargetMode="External"/><Relationship Id="rId9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hyperlink" Target="https://www.hnd.hr/" TargetMode="External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hyperlink" Target="https://hrabritelefon.hr/" TargetMode="External"/><Relationship Id="rId3" Type="http://schemas.openxmlformats.org/officeDocument/2006/relationships/image" Target="../media/image13.jpeg"/><Relationship Id="rId4" Type="http://schemas.openxmlformats.org/officeDocument/2006/relationships/hyperlink" Target="https://redbutton.gov.hr/online-prijava/7" TargetMode="External"/><Relationship Id="rId5" Type="http://schemas.openxmlformats.org/officeDocument/2006/relationships/image" Target="../media/image14.png"/><Relationship Id="rId6" Type="http://schemas.openxmlformats.org/officeDocument/2006/relationships/hyperlink" Target="https://www.cert.hr/" TargetMode="External"/><Relationship Id="rId7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hyperlink" Target="https://hr.soringpcrepair.com/parental-control-on-android-phone/" TargetMode="External"/><Relationship Id="rId3" Type="http://schemas.openxmlformats.org/officeDocument/2006/relationships/hyperlink" Target="https://hr.soringpcrepair.com/parental-control-on-android-phone/" TargetMode="External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2520000" y="240840"/>
            <a:ext cx="6917040" cy="31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hr-HR" sz="6600" spc="-1" strike="noStrike">
                <a:solidFill>
                  <a:srgbClr val="5b9bd5"/>
                </a:solidFill>
                <a:latin typeface="Calibri"/>
              </a:rPr>
              <a:t>Elektroničko nasilje</a:t>
            </a:r>
            <a:endParaRPr b="0" lang="hr-HR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6600" spc="-1" strike="noStrike">
                <a:solidFill>
                  <a:srgbClr val="5b9bd5"/>
                </a:solidFill>
                <a:latin typeface="Calibri"/>
              </a:rPr>
              <a:t> </a:t>
            </a:r>
            <a:r>
              <a:rPr b="1" lang="hr-HR" sz="6600" spc="-1" strike="noStrike">
                <a:solidFill>
                  <a:srgbClr val="5b9bd5"/>
                </a:solidFill>
                <a:latin typeface="Calibri"/>
              </a:rPr>
              <a:t>i</a:t>
            </a:r>
            <a:endParaRPr b="0" lang="hr-HR" sz="6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r-HR" sz="6600" spc="-1" strike="noStrike">
                <a:solidFill>
                  <a:srgbClr val="5b9bd5"/>
                </a:solidFill>
                <a:latin typeface="Calibri"/>
              </a:rPr>
              <a:t> </a:t>
            </a:r>
            <a:r>
              <a:rPr b="1" lang="hr-HR" sz="6600" spc="-1" strike="noStrike">
                <a:solidFill>
                  <a:srgbClr val="5b9bd5"/>
                </a:solidFill>
                <a:latin typeface="Calibri"/>
              </a:rPr>
              <a:t>roditeljski nadzor</a:t>
            </a:r>
            <a:endParaRPr b="0" lang="hr-HR" sz="6600" spc="-1" strike="noStrike">
              <a:latin typeface="Arial"/>
            </a:endParaRPr>
          </a:p>
        </p:txBody>
      </p:sp>
      <p:pic>
        <p:nvPicPr>
          <p:cNvPr id="83" name="Slika 5" descr=""/>
          <p:cNvPicPr/>
          <p:nvPr/>
        </p:nvPicPr>
        <p:blipFill>
          <a:blip r:embed="rId1"/>
          <a:stretch/>
        </p:blipFill>
        <p:spPr>
          <a:xfrm>
            <a:off x="3700440" y="3429000"/>
            <a:ext cx="4374720" cy="2657160"/>
          </a:xfrm>
          <a:prstGeom prst="rect">
            <a:avLst/>
          </a:prstGeom>
          <a:ln w="0">
            <a:noFill/>
          </a:ln>
        </p:spPr>
      </p:pic>
      <p:sp>
        <p:nvSpPr>
          <p:cNvPr id="84" name="CustomShape 2"/>
          <p:cNvSpPr/>
          <p:nvPr/>
        </p:nvSpPr>
        <p:spPr>
          <a:xfrm>
            <a:off x="4630680" y="6396480"/>
            <a:ext cx="3047760" cy="2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000" spc="-1" strike="noStrike">
                <a:solidFill>
                  <a:srgbClr val="00b0f0"/>
                </a:solidFill>
                <a:latin typeface="Calibri"/>
              </a:rPr>
              <a:t>Izvor:</a:t>
            </a:r>
            <a:r>
              <a:rPr b="0" lang="hr-HR" sz="1000" spc="-1" strike="noStrike">
                <a:solidFill>
                  <a:srgbClr val="000000"/>
                </a:solidFill>
                <a:latin typeface="Calibri"/>
              </a:rPr>
              <a:t> https://www.psychologicalscience.org</a:t>
            </a:r>
            <a:endParaRPr b="0" lang="hr-HR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569880" y="9363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548235"/>
              </a:buClr>
              <a:buFont typeface="Arial"/>
              <a:buChar char="•"/>
            </a:pPr>
            <a:r>
              <a:rPr b="1" lang="hr-HR" sz="3200" spc="-1" strike="noStrike">
                <a:solidFill>
                  <a:srgbClr val="548235"/>
                </a:solidFill>
                <a:latin typeface="Calibri"/>
              </a:rPr>
              <a:t>Qustudio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hr-HR" sz="3200" spc="-1" strike="noStrike">
                <a:solidFill>
                  <a:srgbClr val="000000"/>
                </a:solidFill>
                <a:latin typeface="Calibri"/>
              </a:rPr>
              <a:t>Norton Family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70c0"/>
              </a:buClr>
              <a:buFont typeface="Arial"/>
              <a:buChar char="•"/>
            </a:pPr>
            <a:r>
              <a:rPr b="1" lang="hr-HR" sz="3200" spc="-1" strike="noStrike">
                <a:solidFill>
                  <a:srgbClr val="0070c0"/>
                </a:solidFill>
                <a:latin typeface="Calibri"/>
              </a:rPr>
              <a:t>KiddLogger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c55a11"/>
              </a:buClr>
              <a:buFont typeface="Arial"/>
              <a:buChar char="•"/>
            </a:pPr>
            <a:r>
              <a:rPr b="1" lang="hr-HR" sz="3200" spc="-1" strike="noStrike">
                <a:solidFill>
                  <a:srgbClr val="c55a11"/>
                </a:solidFill>
                <a:latin typeface="Calibri"/>
              </a:rPr>
              <a:t>OpenDNS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b0f0"/>
              </a:buClr>
              <a:buFont typeface="Arial"/>
              <a:buChar char="•"/>
            </a:pPr>
            <a:r>
              <a:rPr b="1" lang="hr-HR" sz="3200" spc="-1" strike="noStrike">
                <a:solidFill>
                  <a:srgbClr val="00b0f0"/>
                </a:solidFill>
                <a:latin typeface="Calibri"/>
              </a:rPr>
              <a:t>FamilyKeeper</a:t>
            </a:r>
            <a:endParaRPr b="0" lang="sr-Latn-RS" sz="32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40" name="Group 2"/>
          <p:cNvGrpSpPr/>
          <p:nvPr/>
        </p:nvGrpSpPr>
        <p:grpSpPr>
          <a:xfrm>
            <a:off x="8474400" y="1121040"/>
            <a:ext cx="3311640" cy="2410200"/>
            <a:chOff x="8474400" y="1121040"/>
            <a:chExt cx="3311640" cy="2410200"/>
          </a:xfrm>
        </p:grpSpPr>
        <p:pic>
          <p:nvPicPr>
            <p:cNvPr id="141" name="Slika 6" descr=""/>
            <p:cNvPicPr/>
            <p:nvPr/>
          </p:nvPicPr>
          <p:blipFill>
            <a:blip r:embed="rId1"/>
            <a:stretch/>
          </p:blipFill>
          <p:spPr>
            <a:xfrm>
              <a:off x="9109800" y="1121040"/>
              <a:ext cx="2142720" cy="2142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2" name="CustomShape 3"/>
            <p:cNvSpPr/>
            <p:nvPr/>
          </p:nvSpPr>
          <p:spPr>
            <a:xfrm>
              <a:off x="8474400" y="3288600"/>
              <a:ext cx="3311640" cy="242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hr-HR" sz="1000" spc="-1" strike="noStrike">
                  <a:solidFill>
                    <a:srgbClr val="000000"/>
                  </a:solidFill>
                  <a:latin typeface="Calibri"/>
                </a:rPr>
                <a:t>Fotografija preuzeta sa stranice: </a:t>
              </a:r>
              <a:r>
                <a:rPr b="0" lang="hr-HR" sz="1000" spc="-1" strike="noStrike" u="sng">
                  <a:solidFill>
                    <a:srgbClr val="0563c1"/>
                  </a:solidFill>
                  <a:uFillTx/>
                  <a:latin typeface="Calibri"/>
                  <a:hlinkClick r:id="rId2"/>
                </a:rPr>
                <a:t>https://us.norton.com/</a:t>
              </a:r>
              <a:endParaRPr b="0" lang="hr-HR" sz="1000" spc="-1" strike="noStrike">
                <a:latin typeface="Arial"/>
              </a:endParaRPr>
            </a:p>
          </p:txBody>
        </p:sp>
      </p:grpSp>
      <p:grpSp>
        <p:nvGrpSpPr>
          <p:cNvPr id="143" name="Group 4"/>
          <p:cNvGrpSpPr/>
          <p:nvPr/>
        </p:nvGrpSpPr>
        <p:grpSpPr>
          <a:xfrm>
            <a:off x="4437360" y="310680"/>
            <a:ext cx="3793320" cy="2397240"/>
            <a:chOff x="4437360" y="310680"/>
            <a:chExt cx="3793320" cy="2397240"/>
          </a:xfrm>
        </p:grpSpPr>
        <p:pic>
          <p:nvPicPr>
            <p:cNvPr id="144" name="Slika 4" descr=""/>
            <p:cNvPicPr/>
            <p:nvPr/>
          </p:nvPicPr>
          <p:blipFill>
            <a:blip r:embed="rId3"/>
            <a:stretch/>
          </p:blipFill>
          <p:spPr>
            <a:xfrm>
              <a:off x="5267880" y="310680"/>
              <a:ext cx="2142720" cy="2142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5" name="CustomShape 5"/>
            <p:cNvSpPr/>
            <p:nvPr/>
          </p:nvSpPr>
          <p:spPr>
            <a:xfrm>
              <a:off x="4437360" y="2465280"/>
              <a:ext cx="3793320" cy="242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hr-HR" sz="1000" spc="-1" strike="noStrike">
                  <a:solidFill>
                    <a:srgbClr val="000000"/>
                  </a:solidFill>
                  <a:latin typeface="Calibri"/>
                </a:rPr>
                <a:t>Fotografija preuzeta sa stranice: </a:t>
              </a:r>
              <a:r>
                <a:rPr b="0" lang="hr-HR" sz="1000" spc="-1" strike="noStrike" u="sng">
                  <a:solidFill>
                    <a:srgbClr val="0563c1"/>
                  </a:solidFill>
                  <a:uFillTx/>
                  <a:latin typeface="Calibri"/>
                  <a:hlinkClick r:id="rId4"/>
                </a:rPr>
                <a:t>https://www.qustodio.com/en/</a:t>
              </a:r>
              <a:endParaRPr b="0" lang="hr-HR" sz="1000" spc="-1" strike="noStrike">
                <a:latin typeface="Arial"/>
              </a:endParaRPr>
            </a:p>
          </p:txBody>
        </p:sp>
      </p:grpSp>
      <p:grpSp>
        <p:nvGrpSpPr>
          <p:cNvPr id="146" name="Group 6"/>
          <p:cNvGrpSpPr/>
          <p:nvPr/>
        </p:nvGrpSpPr>
        <p:grpSpPr>
          <a:xfrm>
            <a:off x="3837600" y="3429000"/>
            <a:ext cx="4181040" cy="1215000"/>
            <a:chOff x="3837600" y="3429000"/>
            <a:chExt cx="4181040" cy="1215000"/>
          </a:xfrm>
        </p:grpSpPr>
        <p:pic>
          <p:nvPicPr>
            <p:cNvPr id="147" name="Slika 12" descr=""/>
            <p:cNvPicPr/>
            <p:nvPr/>
          </p:nvPicPr>
          <p:blipFill>
            <a:blip r:embed="rId5"/>
            <a:stretch/>
          </p:blipFill>
          <p:spPr>
            <a:xfrm>
              <a:off x="3837600" y="3429000"/>
              <a:ext cx="4181040" cy="1095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8" name="CustomShape 7"/>
            <p:cNvSpPr/>
            <p:nvPr/>
          </p:nvSpPr>
          <p:spPr>
            <a:xfrm>
              <a:off x="4225320" y="4401360"/>
              <a:ext cx="3793320" cy="242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hr-HR" sz="1000" spc="-1" strike="noStrike">
                  <a:solidFill>
                    <a:srgbClr val="000000"/>
                  </a:solidFill>
                  <a:latin typeface="Calibri"/>
                </a:rPr>
                <a:t>Fotografija preuzeta sa stranice: </a:t>
              </a:r>
              <a:r>
                <a:rPr b="0" lang="hr-HR" sz="1000" spc="-1" strike="noStrike" u="sng">
                  <a:solidFill>
                    <a:srgbClr val="0563c1"/>
                  </a:solidFill>
                  <a:uFillTx/>
                  <a:latin typeface="Calibri"/>
                  <a:hlinkClick r:id="rId6"/>
                </a:rPr>
                <a:t>https://kidlogger.net/</a:t>
              </a:r>
              <a:endParaRPr b="0" lang="hr-HR" sz="1000" spc="-1" strike="noStrike">
                <a:latin typeface="Arial"/>
              </a:endParaRPr>
            </a:p>
          </p:txBody>
        </p:sp>
      </p:grpSp>
      <p:grpSp>
        <p:nvGrpSpPr>
          <p:cNvPr id="149" name="Group 8"/>
          <p:cNvGrpSpPr/>
          <p:nvPr/>
        </p:nvGrpSpPr>
        <p:grpSpPr>
          <a:xfrm>
            <a:off x="7745400" y="4401360"/>
            <a:ext cx="3793320" cy="1846440"/>
            <a:chOff x="7745400" y="4401360"/>
            <a:chExt cx="3793320" cy="1846440"/>
          </a:xfrm>
        </p:grpSpPr>
        <p:sp>
          <p:nvSpPr>
            <p:cNvPr id="150" name="CustomShape 9"/>
            <p:cNvSpPr/>
            <p:nvPr/>
          </p:nvSpPr>
          <p:spPr>
            <a:xfrm>
              <a:off x="7745400" y="6005160"/>
              <a:ext cx="3793320" cy="242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hr-HR" sz="1000" spc="-1" strike="noStrike">
                  <a:solidFill>
                    <a:srgbClr val="000000"/>
                  </a:solidFill>
                  <a:latin typeface="Calibri"/>
                </a:rPr>
                <a:t>Fotografija preuzeta sa stranice: </a:t>
              </a:r>
              <a:r>
                <a:rPr b="0" lang="hr-HR" sz="1000" spc="-1" strike="noStrike" u="sng">
                  <a:solidFill>
                    <a:srgbClr val="0563c1"/>
                  </a:solidFill>
                  <a:uFillTx/>
                  <a:latin typeface="Calibri"/>
                  <a:hlinkClick r:id="rId7"/>
                </a:rPr>
                <a:t>https://www.familykeeper.co/</a:t>
              </a:r>
              <a:endParaRPr b="0" lang="hr-HR" sz="1000" spc="-1" strike="noStrike">
                <a:latin typeface="Arial"/>
              </a:endParaRPr>
            </a:p>
          </p:txBody>
        </p:sp>
        <p:pic>
          <p:nvPicPr>
            <p:cNvPr id="151" name="Slika 17" descr=""/>
            <p:cNvPicPr/>
            <p:nvPr/>
          </p:nvPicPr>
          <p:blipFill>
            <a:blip r:embed="rId8"/>
            <a:stretch/>
          </p:blipFill>
          <p:spPr>
            <a:xfrm>
              <a:off x="8910720" y="4401360"/>
              <a:ext cx="1463040" cy="14630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52" name="Group 10"/>
          <p:cNvGrpSpPr/>
          <p:nvPr/>
        </p:nvGrpSpPr>
        <p:grpSpPr>
          <a:xfrm>
            <a:off x="1473840" y="5122080"/>
            <a:ext cx="3793320" cy="1197000"/>
            <a:chOff x="1473840" y="5122080"/>
            <a:chExt cx="3793320" cy="1197000"/>
          </a:xfrm>
        </p:grpSpPr>
        <p:sp>
          <p:nvSpPr>
            <p:cNvPr id="153" name="CustomShape 11"/>
            <p:cNvSpPr/>
            <p:nvPr/>
          </p:nvSpPr>
          <p:spPr>
            <a:xfrm>
              <a:off x="1473840" y="6076440"/>
              <a:ext cx="3793320" cy="242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hr-HR" sz="1000" spc="-1" strike="noStrike">
                  <a:solidFill>
                    <a:srgbClr val="000000"/>
                  </a:solidFill>
                  <a:latin typeface="Calibri"/>
                </a:rPr>
                <a:t>Fotografija preuzeta sa stranice: </a:t>
              </a:r>
              <a:r>
                <a:rPr b="0" lang="hr-HR" sz="1000" spc="-1" strike="noStrike" u="sng">
                  <a:solidFill>
                    <a:srgbClr val="0563c1"/>
                  </a:solidFill>
                  <a:uFillTx/>
                  <a:latin typeface="Calibri"/>
                  <a:hlinkClick r:id="rId9"/>
                </a:rPr>
                <a:t>https://www.opendns.com/</a:t>
              </a:r>
              <a:endParaRPr b="0" lang="hr-HR" sz="1000" spc="-1" strike="noStrike">
                <a:latin typeface="Arial"/>
              </a:endParaRPr>
            </a:p>
          </p:txBody>
        </p:sp>
        <p:pic>
          <p:nvPicPr>
            <p:cNvPr id="154" name="Slika 21" descr=""/>
            <p:cNvPicPr/>
            <p:nvPr/>
          </p:nvPicPr>
          <p:blipFill>
            <a:blip r:embed="rId10"/>
            <a:stretch/>
          </p:blipFill>
          <p:spPr>
            <a:xfrm>
              <a:off x="2182680" y="5122080"/>
              <a:ext cx="2304000" cy="90972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838080" y="365040"/>
            <a:ext cx="10515240" cy="1094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hr-HR" sz="4400" spc="-1" strike="noStrike">
                <a:solidFill>
                  <a:srgbClr val="0070c0"/>
                </a:solidFill>
                <a:latin typeface="Calibri Light"/>
              </a:rPr>
              <a:t>Poveznice za alate za nadzor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https://hr.wizcase.com/blog/najbolji-besplatni-aplikacija-za-roditeljski-nadzor/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https://hr.vpnmentor.com/blog/najbolje-aplikacije-za-roditeljsku-kontrolu/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Rezervirano mjesto sadržaja 4" descr=""/>
          <p:cNvPicPr/>
          <p:nvPr/>
        </p:nvPicPr>
        <p:blipFill>
          <a:blip r:embed="rId1"/>
          <a:stretch/>
        </p:blipFill>
        <p:spPr>
          <a:xfrm>
            <a:off x="4284000" y="1755720"/>
            <a:ext cx="3623760" cy="3623760"/>
          </a:xfrm>
          <a:prstGeom prst="rect">
            <a:avLst/>
          </a:prstGeom>
          <a:ln w="0">
            <a:noFill/>
          </a:ln>
        </p:spPr>
      </p:pic>
      <p:sp>
        <p:nvSpPr>
          <p:cNvPr id="158" name="CustomShape 1"/>
          <p:cNvSpPr/>
          <p:nvPr/>
        </p:nvSpPr>
        <p:spPr>
          <a:xfrm>
            <a:off x="3787560" y="5379840"/>
            <a:ext cx="435096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9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Ta fotografija</a:t>
            </a:r>
            <a:r>
              <a:rPr b="0" lang="hr-HR" sz="900" spc="-1" strike="noStrike">
                <a:solidFill>
                  <a:srgbClr val="000000"/>
                </a:solidFill>
                <a:latin typeface="Calibri"/>
              </a:rPr>
              <a:t> korisnika Nepoznat autor: licenca </a:t>
            </a:r>
            <a:r>
              <a:rPr b="0" lang="hr-HR" sz="900" spc="-1" strike="noStrike" u="sng">
                <a:solidFill>
                  <a:srgbClr val="0563c1"/>
                </a:solidFill>
                <a:uFillTx/>
                <a:latin typeface="Calibri"/>
                <a:hlinkClick r:id="rId3"/>
              </a:rPr>
              <a:t>CC BY-SA</a:t>
            </a:r>
            <a:endParaRPr b="0" lang="hr-HR" sz="900" spc="-1" strike="noStrike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3809880" y="999720"/>
            <a:ext cx="4707360" cy="91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hr-HR" sz="5400" spc="-1" strike="noStrike">
                <a:solidFill>
                  <a:srgbClr val="5b9bd5"/>
                </a:solidFill>
                <a:latin typeface="Calibri"/>
              </a:rPr>
              <a:t>Hvala na pažnji!</a:t>
            </a:r>
            <a:endParaRPr b="0" lang="hr-HR" sz="5400" spc="-1" strike="noStrike"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9546840" y="6022080"/>
            <a:ext cx="1509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Goran Pokos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687240" y="23076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hr-HR" sz="4400" spc="-1" strike="noStrike">
                <a:solidFill>
                  <a:srgbClr val="0070c0"/>
                </a:solidFill>
                <a:latin typeface="Calibri Light"/>
              </a:rPr>
              <a:t>Elektroničko nasilje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447480" y="13557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4d5156"/>
              </a:buClr>
              <a:buFont typeface="Arial"/>
              <a:buChar char="•"/>
            </a:pPr>
            <a:r>
              <a:rPr b="1" lang="hr-HR" sz="2800" spc="-1" strike="noStrike">
                <a:solidFill>
                  <a:srgbClr val="4d5156"/>
                </a:solidFill>
                <a:latin typeface="arial"/>
              </a:rPr>
              <a:t>Elektroničko nasilje</a:t>
            </a:r>
            <a:r>
              <a:rPr b="0" lang="hr-HR" sz="2800" spc="-1" strike="noStrike">
                <a:solidFill>
                  <a:srgbClr val="4d5156"/>
                </a:solidFill>
                <a:latin typeface="arial"/>
              </a:rPr>
              <a:t> (</a:t>
            </a:r>
            <a:r>
              <a:rPr b="0" lang="hr-HR" sz="2800" spc="-1" strike="noStrike">
                <a:solidFill>
                  <a:srgbClr val="ff0000"/>
                </a:solidFill>
                <a:latin typeface="arial"/>
              </a:rPr>
              <a:t>Cyberbullying</a:t>
            </a:r>
            <a:r>
              <a:rPr b="0" lang="hr-HR" sz="2800" spc="-1" strike="noStrike">
                <a:solidFill>
                  <a:srgbClr val="4d5156"/>
                </a:solidFill>
                <a:latin typeface="arial"/>
              </a:rPr>
              <a:t>) je svako namjerno, ponavljano i agresivno ponašanje pojedinca ili skupine ljudi uporabom informatičkih i/ili telekomunikacijskih sredstava, čija je namjera oštećivanje ili zlostavljanje drugih.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7" name="Slika 4" descr=""/>
          <p:cNvPicPr/>
          <p:nvPr/>
        </p:nvPicPr>
        <p:blipFill>
          <a:blip r:embed="rId1"/>
          <a:stretch/>
        </p:blipFill>
        <p:spPr>
          <a:xfrm>
            <a:off x="2953080" y="3026160"/>
            <a:ext cx="6401160" cy="3600360"/>
          </a:xfrm>
          <a:prstGeom prst="rect">
            <a:avLst/>
          </a:prstGeom>
          <a:ln w="0">
            <a:noFill/>
          </a:ln>
        </p:spPr>
      </p:pic>
      <p:sp>
        <p:nvSpPr>
          <p:cNvPr id="88" name="CustomShape 3"/>
          <p:cNvSpPr/>
          <p:nvPr/>
        </p:nvSpPr>
        <p:spPr>
          <a:xfrm>
            <a:off x="4676760" y="6627240"/>
            <a:ext cx="294012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9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Ta fotografija</a:t>
            </a:r>
            <a:r>
              <a:rPr b="0" lang="hr-HR" sz="900" spc="-1" strike="noStrike">
                <a:solidFill>
                  <a:srgbClr val="000000"/>
                </a:solidFill>
                <a:latin typeface="Calibri"/>
              </a:rPr>
              <a:t> korisnika Nepoznat autor: licenca </a:t>
            </a:r>
            <a:r>
              <a:rPr b="0" lang="hr-HR" sz="900" spc="-1" strike="noStrike" u="sng">
                <a:solidFill>
                  <a:srgbClr val="0563c1"/>
                </a:solidFill>
                <a:uFillTx/>
                <a:latin typeface="Calibri"/>
                <a:hlinkClick r:id="rId3"/>
              </a:rPr>
              <a:t>CC BY-SA</a:t>
            </a:r>
            <a:endParaRPr b="0" lang="hr-HR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779400" y="1108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hr-HR" sz="4400" spc="-1" strike="noStrike">
                <a:solidFill>
                  <a:srgbClr val="0070c0"/>
                </a:solidFill>
                <a:latin typeface="Calibri Light"/>
              </a:rPr>
              <a:t>Digitalni uređaji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0" name="Rezervirano mjesto sadržaja 4" descr=""/>
          <p:cNvPicPr/>
          <p:nvPr/>
        </p:nvPicPr>
        <p:blipFill>
          <a:blip r:embed="rId1"/>
          <a:stretch/>
        </p:blipFill>
        <p:spPr>
          <a:xfrm>
            <a:off x="510840" y="1396080"/>
            <a:ext cx="2885040" cy="2407680"/>
          </a:xfrm>
          <a:prstGeom prst="rect">
            <a:avLst/>
          </a:prstGeom>
          <a:ln w="0">
            <a:noFill/>
          </a:ln>
        </p:spPr>
      </p:pic>
      <p:sp>
        <p:nvSpPr>
          <p:cNvPr id="91" name="CustomShape 2"/>
          <p:cNvSpPr/>
          <p:nvPr/>
        </p:nvSpPr>
        <p:spPr>
          <a:xfrm>
            <a:off x="435600" y="4052520"/>
            <a:ext cx="2885040" cy="2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9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Ta fotografija</a:t>
            </a:r>
            <a:r>
              <a:rPr b="0" lang="hr-HR" sz="900" spc="-1" strike="noStrike">
                <a:solidFill>
                  <a:srgbClr val="000000"/>
                </a:solidFill>
                <a:latin typeface="Calibri"/>
              </a:rPr>
              <a:t> korisnika Nepoznat autor: licenca </a:t>
            </a:r>
            <a:r>
              <a:rPr b="0" lang="hr-HR" sz="900" spc="-1" strike="noStrike" u="sng">
                <a:solidFill>
                  <a:srgbClr val="0563c1"/>
                </a:solidFill>
                <a:uFillTx/>
                <a:latin typeface="Calibri"/>
                <a:hlinkClick r:id="rId3"/>
              </a:rPr>
              <a:t>CC BY-NC</a:t>
            </a:r>
            <a:endParaRPr b="0" lang="hr-HR" sz="900" spc="-1" strike="noStrike">
              <a:latin typeface="Arial"/>
            </a:endParaRPr>
          </a:p>
        </p:txBody>
      </p:sp>
      <p:grpSp>
        <p:nvGrpSpPr>
          <p:cNvPr id="92" name="Group 3"/>
          <p:cNvGrpSpPr/>
          <p:nvPr/>
        </p:nvGrpSpPr>
        <p:grpSpPr>
          <a:xfrm>
            <a:off x="7557840" y="3775680"/>
            <a:ext cx="3971160" cy="2465280"/>
            <a:chOff x="7557840" y="3775680"/>
            <a:chExt cx="3971160" cy="2465280"/>
          </a:xfrm>
        </p:grpSpPr>
        <p:pic>
          <p:nvPicPr>
            <p:cNvPr id="93" name="Slika 7" descr=""/>
            <p:cNvPicPr/>
            <p:nvPr/>
          </p:nvPicPr>
          <p:blipFill>
            <a:blip r:embed="rId4"/>
            <a:stretch/>
          </p:blipFill>
          <p:spPr>
            <a:xfrm>
              <a:off x="7557840" y="3775680"/>
              <a:ext cx="3971160" cy="2233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4" name="CustomShape 4"/>
            <p:cNvSpPr/>
            <p:nvPr/>
          </p:nvSpPr>
          <p:spPr>
            <a:xfrm>
              <a:off x="7969680" y="6013440"/>
              <a:ext cx="3384000" cy="227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hr-HR" sz="900" spc="-1" strike="noStrike" u="sng">
                  <a:solidFill>
                    <a:srgbClr val="0563c1"/>
                  </a:solidFill>
                  <a:uFillTx/>
                  <a:latin typeface="Calibri"/>
                  <a:hlinkClick r:id="rId5"/>
                </a:rPr>
                <a:t>Ta fotografija</a:t>
              </a:r>
              <a:r>
                <a:rPr b="0" lang="hr-HR" sz="900" spc="-1" strike="noStrike">
                  <a:solidFill>
                    <a:srgbClr val="000000"/>
                  </a:solidFill>
                  <a:latin typeface="Calibri"/>
                </a:rPr>
                <a:t> korisnika Nepoznat autor: licenca </a:t>
              </a:r>
              <a:r>
                <a:rPr b="0" lang="hr-HR" sz="900" spc="-1" strike="noStrike" u="sng">
                  <a:solidFill>
                    <a:srgbClr val="0563c1"/>
                  </a:solidFill>
                  <a:uFillTx/>
                  <a:latin typeface="Calibri"/>
                  <a:hlinkClick r:id="rId6"/>
                </a:rPr>
                <a:t>CC BY-NC-ND</a:t>
              </a:r>
              <a:endParaRPr b="0" lang="hr-HR" sz="900" spc="-1" strike="noStrike">
                <a:latin typeface="Arial"/>
              </a:endParaRPr>
            </a:p>
          </p:txBody>
        </p:sp>
      </p:grpSp>
      <p:grpSp>
        <p:nvGrpSpPr>
          <p:cNvPr id="95" name="Group 5"/>
          <p:cNvGrpSpPr/>
          <p:nvPr/>
        </p:nvGrpSpPr>
        <p:grpSpPr>
          <a:xfrm>
            <a:off x="3958920" y="4283280"/>
            <a:ext cx="2136600" cy="2414160"/>
            <a:chOff x="3958920" y="4283280"/>
            <a:chExt cx="2136600" cy="2414160"/>
          </a:xfrm>
        </p:grpSpPr>
        <p:pic>
          <p:nvPicPr>
            <p:cNvPr id="96" name="Slika 10" descr=""/>
            <p:cNvPicPr/>
            <p:nvPr/>
          </p:nvPicPr>
          <p:blipFill>
            <a:blip r:embed="rId7"/>
            <a:stretch/>
          </p:blipFill>
          <p:spPr>
            <a:xfrm>
              <a:off x="3958920" y="4283280"/>
              <a:ext cx="1960560" cy="1960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7" name="CustomShape 6"/>
            <p:cNvSpPr/>
            <p:nvPr/>
          </p:nvSpPr>
          <p:spPr>
            <a:xfrm>
              <a:off x="4134960" y="6332760"/>
              <a:ext cx="196056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hr-HR" sz="900" spc="-1" strike="noStrike" u="sng">
                  <a:solidFill>
                    <a:srgbClr val="0563c1"/>
                  </a:solidFill>
                  <a:uFillTx/>
                  <a:latin typeface="Calibri"/>
                  <a:hlinkClick r:id="rId8"/>
                </a:rPr>
                <a:t>Ta fotografija</a:t>
              </a:r>
              <a:r>
                <a:rPr b="0" lang="hr-HR" sz="900" spc="-1" strike="noStrike">
                  <a:solidFill>
                    <a:srgbClr val="000000"/>
                  </a:solidFill>
                  <a:latin typeface="Calibri"/>
                </a:rPr>
                <a:t> korisnika Nepoznat autor: licenca </a:t>
              </a:r>
              <a:r>
                <a:rPr b="0" lang="hr-HR" sz="900" spc="-1" strike="noStrike" u="sng">
                  <a:solidFill>
                    <a:srgbClr val="0563c1"/>
                  </a:solidFill>
                  <a:uFillTx/>
                  <a:latin typeface="Calibri"/>
                  <a:hlinkClick r:id="rId9"/>
                </a:rPr>
                <a:t>CC BY-SA</a:t>
              </a:r>
              <a:endParaRPr b="0" lang="hr-HR" sz="900" spc="-1" strike="noStrike">
                <a:latin typeface="Arial"/>
              </a:endParaRPr>
            </a:p>
          </p:txBody>
        </p:sp>
      </p:grpSp>
      <p:grpSp>
        <p:nvGrpSpPr>
          <p:cNvPr id="98" name="Group 7"/>
          <p:cNvGrpSpPr/>
          <p:nvPr/>
        </p:nvGrpSpPr>
        <p:grpSpPr>
          <a:xfrm>
            <a:off x="6375600" y="641520"/>
            <a:ext cx="2885400" cy="2774880"/>
            <a:chOff x="6375600" y="641520"/>
            <a:chExt cx="2885400" cy="2774880"/>
          </a:xfrm>
        </p:grpSpPr>
        <p:pic>
          <p:nvPicPr>
            <p:cNvPr id="99" name="Slika 13" descr=""/>
            <p:cNvPicPr/>
            <p:nvPr/>
          </p:nvPicPr>
          <p:blipFill>
            <a:blip r:embed="rId10"/>
            <a:stretch/>
          </p:blipFill>
          <p:spPr>
            <a:xfrm>
              <a:off x="6486120" y="641520"/>
              <a:ext cx="2774880" cy="27748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0" name="CustomShape 8"/>
            <p:cNvSpPr/>
            <p:nvPr/>
          </p:nvSpPr>
          <p:spPr>
            <a:xfrm>
              <a:off x="6375600" y="3009240"/>
              <a:ext cx="2885040" cy="227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hr-HR" sz="900" spc="-1" strike="noStrike" u="sng">
                  <a:solidFill>
                    <a:srgbClr val="0563c1"/>
                  </a:solidFill>
                  <a:uFillTx/>
                  <a:latin typeface="Calibri"/>
                  <a:hlinkClick r:id="rId11"/>
                </a:rPr>
                <a:t>Ta fotografija</a:t>
              </a:r>
              <a:r>
                <a:rPr b="0" lang="hr-HR" sz="900" spc="-1" strike="noStrike">
                  <a:solidFill>
                    <a:srgbClr val="000000"/>
                  </a:solidFill>
                  <a:latin typeface="Calibri"/>
                </a:rPr>
                <a:t> korisnika Nepoznat autor: licenca </a:t>
              </a:r>
              <a:r>
                <a:rPr b="0" lang="hr-HR" sz="900" spc="-1" strike="noStrike" u="sng">
                  <a:solidFill>
                    <a:srgbClr val="0563c1"/>
                  </a:solidFill>
                  <a:uFillTx/>
                  <a:latin typeface="Calibri"/>
                  <a:hlinkClick r:id="rId12"/>
                </a:rPr>
                <a:t>CC BY-NC</a:t>
              </a:r>
              <a:endParaRPr b="0" lang="hr-HR" sz="9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hr-HR" sz="4400" spc="-1" strike="noStrike">
                <a:solidFill>
                  <a:srgbClr val="0070c0"/>
                </a:solidFill>
                <a:latin typeface="Open Sans"/>
              </a:rPr>
              <a:t>Elektroničko nasilje čini:</a:t>
            </a:r>
            <a:br/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555555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555555"/>
                </a:solidFill>
                <a:latin typeface="Open Sans"/>
              </a:rPr>
              <a:t>slanje anonimnih poruka mržnje, 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555555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555555"/>
                </a:solidFill>
                <a:latin typeface="Open Sans"/>
              </a:rPr>
              <a:t>poticanje grupne mržnje, 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555555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555555"/>
                </a:solidFill>
                <a:latin typeface="Open Sans"/>
              </a:rPr>
              <a:t>širenje nasilnih i uvredljivih komentara, 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555555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555555"/>
                </a:solidFill>
                <a:latin typeface="Open Sans"/>
              </a:rPr>
              <a:t>stvaranje </a:t>
            </a:r>
            <a:r>
              <a:rPr b="0" lang="hr-HR" sz="2800" spc="-1" strike="noStrike">
                <a:solidFill>
                  <a:srgbClr val="000000"/>
                </a:solidFill>
                <a:latin typeface="Open Sans"/>
              </a:rPr>
              <a:t>internets</a:t>
            </a:r>
            <a:r>
              <a:rPr b="0" lang="hr-HR" sz="2800" spc="-1" strike="noStrike">
                <a:solidFill>
                  <a:srgbClr val="555555"/>
                </a:solidFill>
                <a:latin typeface="Open Sans"/>
              </a:rPr>
              <a:t>kih stranica uvredljiva sadržaja, 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555555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555555"/>
                </a:solidFill>
                <a:latin typeface="Open Sans"/>
              </a:rPr>
              <a:t>slanje tuđih fotografija bez dopuštenja, 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555555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555555"/>
                </a:solidFill>
                <a:latin typeface="Open Sans"/>
              </a:rPr>
              <a:t>otkrivanje osobnih informacija o drugima, 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555555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555555"/>
                </a:solidFill>
                <a:latin typeface="Open Sans"/>
              </a:rPr>
              <a:t>„</a:t>
            </a:r>
            <a:r>
              <a:rPr b="0" lang="hr-HR" sz="2800" spc="-1" strike="noStrike">
                <a:solidFill>
                  <a:srgbClr val="555555"/>
                </a:solidFill>
                <a:latin typeface="Open Sans"/>
              </a:rPr>
              <a:t>provaljivanje“ u tuđe adrese elektroničke pošte i/ili u profile na društvenim mrežama i dr.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hr-HR" sz="4400" spc="-1" strike="noStrike">
                <a:solidFill>
                  <a:srgbClr val="0070c0"/>
                </a:solidFill>
                <a:latin typeface="Calibri Light"/>
              </a:rPr>
              <a:t>Cilj elektroničkog nasilja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478080" y="1825560"/>
            <a:ext cx="1087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povrijediti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uznemiriti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naštetiti drugom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ismijati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poniziti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vrijeđati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r-HR" sz="3900" spc="-1" strike="noStrike">
                <a:solidFill>
                  <a:srgbClr val="ff0000"/>
                </a:solidFill>
                <a:latin typeface="Calibri"/>
              </a:rPr>
              <a:t>Način:</a:t>
            </a:r>
            <a:endParaRPr b="0" lang="sr-Latn-RS" sz="39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Slanjem ružnih, prijetećih tekstulanih ili videoporuka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05" name="Group 3"/>
          <p:cNvGrpSpPr/>
          <p:nvPr/>
        </p:nvGrpSpPr>
        <p:grpSpPr>
          <a:xfrm>
            <a:off x="9834120" y="1690560"/>
            <a:ext cx="2030040" cy="2647080"/>
            <a:chOff x="9834120" y="1690560"/>
            <a:chExt cx="2030040" cy="2647080"/>
          </a:xfrm>
        </p:grpSpPr>
        <p:pic>
          <p:nvPicPr>
            <p:cNvPr id="106" name="Slika 16" descr=""/>
            <p:cNvPicPr/>
            <p:nvPr/>
          </p:nvPicPr>
          <p:blipFill>
            <a:blip r:embed="rId1"/>
            <a:stretch/>
          </p:blipFill>
          <p:spPr>
            <a:xfrm>
              <a:off x="9834120" y="1690560"/>
              <a:ext cx="1939320" cy="193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7" name="CustomShape 4"/>
            <p:cNvSpPr/>
            <p:nvPr/>
          </p:nvSpPr>
          <p:spPr>
            <a:xfrm>
              <a:off x="9924840" y="3942720"/>
              <a:ext cx="1939320" cy="394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hr-HR" sz="1000" spc="-1" strike="noStrike">
                  <a:solidFill>
                    <a:srgbClr val="000000"/>
                  </a:solidFill>
                  <a:latin typeface="Calibri"/>
                </a:rPr>
                <a:t>Fotografija preuzeta sa stranice: </a:t>
              </a:r>
              <a:r>
                <a:rPr b="0" lang="hr-HR" sz="1000" spc="-1" strike="noStrike" u="sng">
                  <a:solidFill>
                    <a:srgbClr val="0563c1"/>
                  </a:solidFill>
                  <a:uFillTx/>
                  <a:latin typeface="Calibri"/>
                  <a:hlinkClick r:id="rId2"/>
                </a:rPr>
                <a:t>https://www.iconfinder.com/</a:t>
              </a:r>
              <a:endParaRPr b="0" lang="hr-HR" sz="1000" spc="-1" strike="noStrike">
                <a:latin typeface="Arial"/>
              </a:endParaRPr>
            </a:p>
          </p:txBody>
        </p:sp>
      </p:grpSp>
      <p:grpSp>
        <p:nvGrpSpPr>
          <p:cNvPr id="108" name="Group 5"/>
          <p:cNvGrpSpPr/>
          <p:nvPr/>
        </p:nvGrpSpPr>
        <p:grpSpPr>
          <a:xfrm>
            <a:off x="7206480" y="199440"/>
            <a:ext cx="2267640" cy="2311200"/>
            <a:chOff x="7206480" y="199440"/>
            <a:chExt cx="2267640" cy="2311200"/>
          </a:xfrm>
        </p:grpSpPr>
        <p:pic>
          <p:nvPicPr>
            <p:cNvPr id="109" name="Slika 12" descr=""/>
            <p:cNvPicPr/>
            <p:nvPr/>
          </p:nvPicPr>
          <p:blipFill>
            <a:blip r:embed="rId3"/>
            <a:stretch/>
          </p:blipFill>
          <p:spPr>
            <a:xfrm>
              <a:off x="7354080" y="199440"/>
              <a:ext cx="1972440" cy="18036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10" name="CustomShape 6"/>
            <p:cNvSpPr/>
            <p:nvPr/>
          </p:nvSpPr>
          <p:spPr>
            <a:xfrm>
              <a:off x="7206480" y="2115720"/>
              <a:ext cx="2267640" cy="394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hr-HR" sz="1000" spc="-1" strike="noStrike">
                  <a:solidFill>
                    <a:srgbClr val="000000"/>
                  </a:solidFill>
                  <a:latin typeface="Calibri"/>
                </a:rPr>
                <a:t>Fotografija preuzeta sa stranice: </a:t>
              </a:r>
              <a:r>
                <a:rPr b="0" lang="hr-HR" sz="1000" spc="-1" strike="noStrike" u="sng">
                  <a:solidFill>
                    <a:srgbClr val="0563c1"/>
                  </a:solidFill>
                  <a:uFillTx/>
                  <a:latin typeface="Calibri"/>
                  <a:hlinkClick r:id="rId4"/>
                </a:rPr>
                <a:t>https://www.iconfinder.com/</a:t>
              </a:r>
              <a:endParaRPr b="0" lang="hr-HR" sz="1000" spc="-1" strike="noStrike">
                <a:latin typeface="Arial"/>
              </a:endParaRPr>
            </a:p>
          </p:txBody>
        </p:sp>
      </p:grpSp>
      <p:grpSp>
        <p:nvGrpSpPr>
          <p:cNvPr id="111" name="Group 7"/>
          <p:cNvGrpSpPr/>
          <p:nvPr/>
        </p:nvGrpSpPr>
        <p:grpSpPr>
          <a:xfrm>
            <a:off x="3532680" y="1289880"/>
            <a:ext cx="2298240" cy="2113200"/>
            <a:chOff x="3532680" y="1289880"/>
            <a:chExt cx="2298240" cy="2113200"/>
          </a:xfrm>
        </p:grpSpPr>
        <p:pic>
          <p:nvPicPr>
            <p:cNvPr id="112" name="Slika 4" descr=""/>
            <p:cNvPicPr/>
            <p:nvPr/>
          </p:nvPicPr>
          <p:blipFill>
            <a:blip r:embed="rId5"/>
            <a:stretch/>
          </p:blipFill>
          <p:spPr>
            <a:xfrm>
              <a:off x="3707640" y="1289880"/>
              <a:ext cx="2123280" cy="1932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13" name="CustomShape 8"/>
            <p:cNvSpPr/>
            <p:nvPr/>
          </p:nvSpPr>
          <p:spPr>
            <a:xfrm>
              <a:off x="3532680" y="3008160"/>
              <a:ext cx="2283120" cy="394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hr-HR" sz="1000" spc="-1" strike="noStrike">
                  <a:solidFill>
                    <a:srgbClr val="000000"/>
                  </a:solidFill>
                  <a:latin typeface="Calibri"/>
                </a:rPr>
                <a:t>Fotografija preuzeta sa stranice: </a:t>
              </a:r>
              <a:r>
                <a:rPr b="0" lang="hr-HR" sz="1000" spc="-1" strike="noStrike" u="sng">
                  <a:solidFill>
                    <a:srgbClr val="0563c1"/>
                  </a:solidFill>
                  <a:uFillTx/>
                  <a:latin typeface="Calibri"/>
                  <a:hlinkClick r:id="rId6"/>
                </a:rPr>
                <a:t>https://www.iconfinder.com/</a:t>
              </a:r>
              <a:endParaRPr b="0" lang="hr-HR" sz="1000" spc="-1" strike="noStrike">
                <a:latin typeface="Arial"/>
              </a:endParaRPr>
            </a:p>
          </p:txBody>
        </p:sp>
      </p:grpSp>
      <p:grpSp>
        <p:nvGrpSpPr>
          <p:cNvPr id="114" name="Group 9"/>
          <p:cNvGrpSpPr/>
          <p:nvPr/>
        </p:nvGrpSpPr>
        <p:grpSpPr>
          <a:xfrm>
            <a:off x="5968440" y="2909880"/>
            <a:ext cx="3440520" cy="2262600"/>
            <a:chOff x="5968440" y="2909880"/>
            <a:chExt cx="3440520" cy="2262600"/>
          </a:xfrm>
        </p:grpSpPr>
        <p:pic>
          <p:nvPicPr>
            <p:cNvPr id="115" name="Slika 14" descr=""/>
            <p:cNvPicPr/>
            <p:nvPr/>
          </p:nvPicPr>
          <p:blipFill>
            <a:blip r:embed="rId7"/>
            <a:stretch/>
          </p:blipFill>
          <p:spPr>
            <a:xfrm>
              <a:off x="6385680" y="2909880"/>
              <a:ext cx="2476080" cy="1847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16" name="CustomShape 10"/>
            <p:cNvSpPr/>
            <p:nvPr/>
          </p:nvSpPr>
          <p:spPr>
            <a:xfrm>
              <a:off x="5968440" y="4929840"/>
              <a:ext cx="3440520" cy="242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hr-HR" sz="1000" spc="-1" strike="noStrike">
                  <a:solidFill>
                    <a:srgbClr val="000000"/>
                  </a:solidFill>
                  <a:latin typeface="Calibri"/>
                </a:rPr>
                <a:t>Fotografija preuzeta sa stranice: </a:t>
              </a:r>
              <a:r>
                <a:rPr b="0" lang="hr-HR" sz="1000" spc="-1" strike="noStrike" u="sng">
                  <a:solidFill>
                    <a:srgbClr val="0563c1"/>
                  </a:solidFill>
                  <a:uFillTx/>
                  <a:latin typeface="Calibri"/>
                  <a:hlinkClick r:id="rId8"/>
                </a:rPr>
                <a:t>https://www.iconfinder.com/</a:t>
              </a:r>
              <a:endParaRPr b="0" lang="hr-HR" sz="10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hr-HR" sz="4400" spc="-1" strike="noStrike">
                <a:solidFill>
                  <a:srgbClr val="0070c0"/>
                </a:solidFill>
                <a:latin typeface="Calibri Light"/>
              </a:rPr>
              <a:t>Govor mržnje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Svaka situacija u kojoj namjerno želimo povrijediti neku osobu na temelju spola, godina, rase, nacionalnosti, vjere ili osobnog odabira.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19" name="Group 3"/>
          <p:cNvGrpSpPr/>
          <p:nvPr/>
        </p:nvGrpSpPr>
        <p:grpSpPr>
          <a:xfrm>
            <a:off x="3179520" y="3170880"/>
            <a:ext cx="5310000" cy="2721600"/>
            <a:chOff x="3179520" y="3170880"/>
            <a:chExt cx="5310000" cy="2721600"/>
          </a:xfrm>
        </p:grpSpPr>
        <p:pic>
          <p:nvPicPr>
            <p:cNvPr id="120" name="Slika 4" descr=""/>
            <p:cNvPicPr/>
            <p:nvPr/>
          </p:nvPicPr>
          <p:blipFill>
            <a:blip r:embed="rId1"/>
            <a:stretch/>
          </p:blipFill>
          <p:spPr>
            <a:xfrm>
              <a:off x="3857400" y="3170880"/>
              <a:ext cx="3505680" cy="24058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1" name="CustomShape 4"/>
            <p:cNvSpPr/>
            <p:nvPr/>
          </p:nvSpPr>
          <p:spPr>
            <a:xfrm>
              <a:off x="3179520" y="5527800"/>
              <a:ext cx="5310000" cy="36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hr-HR" sz="1800" spc="-1" strike="noStrike">
                  <a:solidFill>
                    <a:srgbClr val="000000"/>
                  </a:solidFill>
                  <a:latin typeface="Calibri"/>
                </a:rPr>
                <a:t>Fotografija preuzeta sa stranice: </a:t>
              </a:r>
              <a:r>
                <a:rPr b="0" lang="hr-HR" sz="1800" spc="-1" strike="noStrike" u="sng">
                  <a:solidFill>
                    <a:srgbClr val="0563c1"/>
                  </a:solidFill>
                  <a:uFillTx/>
                  <a:latin typeface="Calibri"/>
                  <a:hlinkClick r:id="rId2"/>
                </a:rPr>
                <a:t>https://www.hnd.hr/</a:t>
              </a:r>
              <a:endParaRPr b="0" lang="hr-HR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9" dur="indefinite" restart="never" nodeType="tmRoot">
          <p:childTnLst>
            <p:seq>
              <p:cTn id="70" dur="indefinite" nodeType="mainSeq">
                <p:childTnLst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838080" y="11520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hr-HR" sz="4400" spc="-1" strike="noStrike">
                <a:solidFill>
                  <a:srgbClr val="0070c0"/>
                </a:solidFill>
                <a:latin typeface="Calibri Light"/>
              </a:rPr>
              <a:t>Stranice za pružanje pomoći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779400" y="144072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0000"/>
              </a:buClr>
              <a:buFont typeface="Arial"/>
              <a:buChar char="•"/>
            </a:pPr>
            <a:r>
              <a:rPr b="1" lang="hr-HR" sz="3600" spc="-1" strike="noStrike">
                <a:solidFill>
                  <a:srgbClr val="ff0000"/>
                </a:solidFill>
                <a:latin typeface="Calibri"/>
              </a:rPr>
              <a:t>Crveni gumb</a:t>
            </a:r>
            <a:endParaRPr b="0" lang="sr-Latn-RS" sz="3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sr-Latn-RS" sz="3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sr-Latn-RS" sz="3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7030a0"/>
              </a:buClr>
              <a:buFont typeface="Arial"/>
              <a:buChar char="•"/>
            </a:pPr>
            <a:r>
              <a:rPr b="1" lang="hr-HR" sz="3600" spc="-1" strike="noStrike">
                <a:solidFill>
                  <a:srgbClr val="7030a0"/>
                </a:solidFill>
                <a:latin typeface="Calibri"/>
              </a:rPr>
              <a:t>HRABRI telefon</a:t>
            </a:r>
            <a:endParaRPr b="0" lang="sr-Latn-RS" sz="3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sr-Latn-RS" sz="36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hr-HR" sz="3600" spc="-1" strike="noStrike">
                <a:solidFill>
                  <a:srgbClr val="000000"/>
                </a:solidFill>
                <a:latin typeface="Calibri"/>
              </a:rPr>
              <a:t>CERT.hr</a:t>
            </a:r>
            <a:endParaRPr b="0" lang="sr-Latn-RS" sz="3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sr-Latn-RS" sz="3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sr-Latn-RS" sz="36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24" name="Group 3"/>
          <p:cNvGrpSpPr/>
          <p:nvPr/>
        </p:nvGrpSpPr>
        <p:grpSpPr>
          <a:xfrm>
            <a:off x="7256880" y="2284920"/>
            <a:ext cx="4750920" cy="2035800"/>
            <a:chOff x="7256880" y="2284920"/>
            <a:chExt cx="4750920" cy="2035800"/>
          </a:xfrm>
        </p:grpSpPr>
        <p:pic>
          <p:nvPicPr>
            <p:cNvPr id="125" name="Slika 4" descr=""/>
            <p:cNvPicPr/>
            <p:nvPr/>
          </p:nvPicPr>
          <p:blipFill>
            <a:blip r:embed="rId1"/>
            <a:stretch/>
          </p:blipFill>
          <p:spPr>
            <a:xfrm>
              <a:off x="8891280" y="2284920"/>
              <a:ext cx="1906560" cy="13348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6" name="CustomShape 4"/>
            <p:cNvSpPr/>
            <p:nvPr/>
          </p:nvSpPr>
          <p:spPr>
            <a:xfrm>
              <a:off x="7256880" y="3796200"/>
              <a:ext cx="4750920" cy="524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hr-HR" sz="1050" spc="-1" strike="noStrike">
                  <a:solidFill>
                    <a:srgbClr val="000000"/>
                  </a:solidFill>
                  <a:latin typeface="Calibri"/>
                </a:rPr>
                <a:t>Fotografija preuzeta sa stranice: </a:t>
              </a:r>
              <a:r>
                <a:rPr b="0" lang="hr-HR" sz="1050" spc="-1" strike="noStrike" u="sng">
                  <a:solidFill>
                    <a:srgbClr val="0563c1"/>
                  </a:solidFill>
                  <a:uFillTx/>
                  <a:latin typeface="Calibri"/>
                  <a:hlinkClick r:id="rId2"/>
                </a:rPr>
                <a:t>https://hrabritelefon.hr/</a:t>
              </a:r>
              <a:endParaRPr b="0" lang="hr-HR" sz="105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hr-HR" sz="1050" spc="-1" strike="noStrike">
                <a:latin typeface="Arial"/>
              </a:endParaRPr>
            </a:p>
          </p:txBody>
        </p:sp>
      </p:grpSp>
      <p:grpSp>
        <p:nvGrpSpPr>
          <p:cNvPr id="127" name="Group 5"/>
          <p:cNvGrpSpPr/>
          <p:nvPr/>
        </p:nvGrpSpPr>
        <p:grpSpPr>
          <a:xfrm>
            <a:off x="4008240" y="1248480"/>
            <a:ext cx="3961080" cy="2017800"/>
            <a:chOff x="4008240" y="1248480"/>
            <a:chExt cx="3961080" cy="2017800"/>
          </a:xfrm>
        </p:grpSpPr>
        <p:pic>
          <p:nvPicPr>
            <p:cNvPr id="128" name="Slika 6" descr=""/>
            <p:cNvPicPr/>
            <p:nvPr/>
          </p:nvPicPr>
          <p:blipFill>
            <a:blip r:embed="rId3"/>
            <a:stretch/>
          </p:blipFill>
          <p:spPr>
            <a:xfrm>
              <a:off x="4893120" y="1248480"/>
              <a:ext cx="1959480" cy="1473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9" name="CustomShape 6"/>
            <p:cNvSpPr/>
            <p:nvPr/>
          </p:nvSpPr>
          <p:spPr>
            <a:xfrm>
              <a:off x="4008240" y="2741760"/>
              <a:ext cx="3961080" cy="524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hr-HR" sz="1050" spc="-1" strike="noStrike">
                  <a:solidFill>
                    <a:srgbClr val="000000"/>
                  </a:solidFill>
                  <a:latin typeface="Calibri"/>
                </a:rPr>
                <a:t>Fotografija preuzeta sa stranice: </a:t>
              </a:r>
              <a:r>
                <a:rPr b="0" lang="hr-HR" sz="1050" spc="-1" strike="noStrike" u="sng">
                  <a:solidFill>
                    <a:srgbClr val="0563c1"/>
                  </a:solidFill>
                  <a:uFillTx/>
                  <a:latin typeface="Calibri"/>
                  <a:hlinkClick r:id="rId4"/>
                </a:rPr>
                <a:t>https://redbutton.gov.hr/</a:t>
              </a:r>
              <a:endParaRPr b="0" lang="hr-HR" sz="105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hr-HR" sz="1050" spc="-1" strike="noStrike">
                <a:latin typeface="Arial"/>
              </a:endParaRPr>
            </a:p>
          </p:txBody>
        </p:sp>
      </p:grpSp>
      <p:grpSp>
        <p:nvGrpSpPr>
          <p:cNvPr id="130" name="Group 7"/>
          <p:cNvGrpSpPr/>
          <p:nvPr/>
        </p:nvGrpSpPr>
        <p:grpSpPr>
          <a:xfrm>
            <a:off x="4752360" y="4619160"/>
            <a:ext cx="3609720" cy="1678680"/>
            <a:chOff x="4752360" y="4619160"/>
            <a:chExt cx="3609720" cy="1678680"/>
          </a:xfrm>
        </p:grpSpPr>
        <p:pic>
          <p:nvPicPr>
            <p:cNvPr id="131" name="Slika 12" descr=""/>
            <p:cNvPicPr/>
            <p:nvPr/>
          </p:nvPicPr>
          <p:blipFill>
            <a:blip r:embed="rId5"/>
            <a:stretch/>
          </p:blipFill>
          <p:spPr>
            <a:xfrm>
              <a:off x="4752360" y="4619160"/>
              <a:ext cx="3609720" cy="1172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2" name="CustomShape 8"/>
            <p:cNvSpPr/>
            <p:nvPr/>
          </p:nvSpPr>
          <p:spPr>
            <a:xfrm>
              <a:off x="4888800" y="6047640"/>
              <a:ext cx="3336840" cy="250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hr-HR" sz="1050" spc="-1" strike="noStrike">
                  <a:solidFill>
                    <a:srgbClr val="000000"/>
                  </a:solidFill>
                  <a:latin typeface="Calibri"/>
                </a:rPr>
                <a:t>Fotografija preuzeta sa stranice: </a:t>
              </a:r>
              <a:r>
                <a:rPr b="0" lang="hr-HR" sz="1050" spc="-1" strike="noStrike" u="sng">
                  <a:solidFill>
                    <a:srgbClr val="0563c1"/>
                  </a:solidFill>
                  <a:uFillTx/>
                  <a:latin typeface="Calibri"/>
                  <a:hlinkClick r:id="rId6"/>
                </a:rPr>
                <a:t>https://www.cert.hr/</a:t>
              </a:r>
              <a:endParaRPr b="0" lang="hr-HR" sz="105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5" dur="indefinite" restart="never" nodeType="tmRoot">
          <p:childTnLst>
            <p:seq>
              <p:cTn id="76" dur="indefinite" nodeType="mainSeq">
                <p:childTnLst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507240" y="16920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hr-HR" sz="4400" spc="-1" strike="noStrike">
                <a:solidFill>
                  <a:srgbClr val="0070c0"/>
                </a:solidFill>
                <a:latin typeface="Calibri Light"/>
              </a:rPr>
              <a:t>Alati za roditeljski nadzor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503280" y="1786680"/>
            <a:ext cx="10992600" cy="46497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2800" spc="-1" strike="noStrike">
                <a:solidFill>
                  <a:srgbClr val="ff0000"/>
                </a:solidFill>
                <a:latin typeface="Arial"/>
              </a:rPr>
              <a:t>Svrha ime je nadzor i zaštita djece.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r-HR" sz="2800" spc="-1" strike="noStrike">
                <a:solidFill>
                  <a:srgbClr val="0d0d0d"/>
                </a:solidFill>
                <a:latin typeface="Arial"/>
              </a:rPr>
              <a:t>Podržavaju ih svi operacijski sustavi.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2401"/>
              </a:spcBef>
              <a:tabLst>
                <a:tab algn="l" pos="0"/>
              </a:tabLst>
            </a:pPr>
            <a:r>
              <a:rPr b="0" lang="hr-HR" sz="2800" spc="-1" strike="noStrike" u="sng">
                <a:solidFill>
                  <a:srgbClr val="474a60"/>
                </a:solidFill>
                <a:uFillTx/>
                <a:latin typeface="Arial"/>
              </a:rPr>
              <a:t>Želite spriječiti: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474a60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2800" spc="-1" strike="noStrike">
                <a:solidFill>
                  <a:srgbClr val="474a60"/>
                </a:solidFill>
                <a:latin typeface="Arial"/>
              </a:rPr>
              <a:t>posjećivanje pornografskih stranica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474a60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2800" spc="-1" strike="noStrike">
                <a:solidFill>
                  <a:srgbClr val="474a60"/>
                </a:solidFill>
                <a:latin typeface="Arial"/>
              </a:rPr>
              <a:t>nadgledati kako koriste aplikacije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474a60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2800" spc="-1" strike="noStrike">
                <a:solidFill>
                  <a:srgbClr val="474a60"/>
                </a:solidFill>
                <a:latin typeface="Arial"/>
              </a:rPr>
              <a:t>ograničiti im vrijeme provedeno na ekranu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474a60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2800" spc="-1" strike="noStrike">
                <a:solidFill>
                  <a:srgbClr val="474a60"/>
                </a:solidFill>
                <a:latin typeface="Arial"/>
              </a:rPr>
              <a:t>pratiti njihovu lokaciju u stvarnom vremenu.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35" name="Group 3"/>
          <p:cNvGrpSpPr/>
          <p:nvPr/>
        </p:nvGrpSpPr>
        <p:grpSpPr>
          <a:xfrm>
            <a:off x="7487280" y="459720"/>
            <a:ext cx="4008600" cy="3645720"/>
            <a:chOff x="7487280" y="459720"/>
            <a:chExt cx="4008600" cy="3645720"/>
          </a:xfrm>
        </p:grpSpPr>
        <p:pic>
          <p:nvPicPr>
            <p:cNvPr id="136" name="Slika 4" descr=""/>
            <p:cNvPicPr/>
            <p:nvPr/>
          </p:nvPicPr>
          <p:blipFill>
            <a:blip r:embed="rId1"/>
            <a:stretch/>
          </p:blipFill>
          <p:spPr>
            <a:xfrm>
              <a:off x="7487280" y="459720"/>
              <a:ext cx="2968560" cy="2968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7" name="CustomShape 4"/>
            <p:cNvSpPr/>
            <p:nvPr/>
          </p:nvSpPr>
          <p:spPr>
            <a:xfrm>
              <a:off x="7702560" y="3580920"/>
              <a:ext cx="3793320" cy="524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hr-HR" sz="1000" spc="-1" strike="noStrike">
                  <a:solidFill>
                    <a:srgbClr val="000000"/>
                  </a:solidFill>
                  <a:latin typeface="Calibri"/>
                </a:rPr>
                <a:t>Fotografija preuzeta sa stranice: </a:t>
              </a:r>
              <a:r>
                <a:rPr b="0" lang="hr-HR" sz="1000" spc="-1" strike="noStrike" u="sng">
                  <a:solidFill>
                    <a:srgbClr val="0563c1"/>
                  </a:solidFill>
                  <a:uFillTx/>
                  <a:latin typeface="Arial"/>
                  <a:hlinkClick r:id="rId2"/>
                </a:rPr>
                <a:t>https://hr.soringpcrepair.com</a:t>
              </a:r>
              <a:r>
                <a:rPr b="0" lang="hr-HR" sz="1050" spc="-1" strike="noStrike" u="sng">
                  <a:solidFill>
                    <a:srgbClr val="0563c1"/>
                  </a:solidFill>
                  <a:uFillTx/>
                  <a:latin typeface="Arial"/>
                  <a:hlinkClick r:id="rId3"/>
                </a:rPr>
                <a:t>/</a:t>
              </a:r>
              <a:endParaRPr b="0" lang="hr-HR" sz="1050" spc="-1" strike="noStrike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b="0" lang="hr-HR" sz="105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0" dur="indefinite" restart="never" nodeType="tmRoot">
          <p:childTnLst>
            <p:seq>
              <p:cTn id="111" dur="indefinite" nodeType="mainSeq">
                <p:childTnLst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2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141840" y="478080"/>
            <a:ext cx="10515240" cy="56984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2800" spc="-1" strike="noStrike">
                <a:solidFill>
                  <a:srgbClr val="0d0d0d"/>
                </a:solidFill>
                <a:latin typeface="Arial"/>
              </a:rPr>
              <a:t>Značajke: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474a60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2800" spc="-1" strike="noStrike">
                <a:solidFill>
                  <a:srgbClr val="474a60"/>
                </a:solidFill>
                <a:latin typeface="Arial"/>
              </a:rPr>
              <a:t>alati za nadgledanje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474a60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2800" spc="-1" strike="noStrike">
                <a:solidFill>
                  <a:srgbClr val="474a60"/>
                </a:solidFill>
                <a:latin typeface="Arial"/>
              </a:rPr>
              <a:t>web filteri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474a60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2800" spc="-1" strike="noStrike">
                <a:solidFill>
                  <a:srgbClr val="474a60"/>
                </a:solidFill>
                <a:latin typeface="Arial"/>
              </a:rPr>
              <a:t>praćenje lokacije u stvarnom vremenu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90000"/>
              </a:lnSpc>
              <a:spcBef>
                <a:spcPts val="1001"/>
              </a:spcBef>
              <a:buClr>
                <a:srgbClr val="474a60"/>
              </a:buClr>
              <a:buFont typeface="Arial"/>
              <a:buChar char="•"/>
              <a:tabLst>
                <a:tab algn="l" pos="0"/>
              </a:tabLst>
            </a:pPr>
            <a:r>
              <a:rPr b="0" lang="hr-HR" sz="2800" spc="-1" strike="noStrike">
                <a:solidFill>
                  <a:srgbClr val="474a60"/>
                </a:solidFill>
                <a:latin typeface="Arial"/>
              </a:rPr>
              <a:t>alati za upravljanje vremenom provedenim na ekranu i drugo.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r-HR" sz="3600" spc="-1" strike="noStrike">
                <a:solidFill>
                  <a:srgbClr val="ff0000"/>
                </a:solidFill>
                <a:latin typeface="Calibri"/>
              </a:rPr>
              <a:t>Besplatne verzije ne pružaju sveobuhvatnu zaštitu!</a:t>
            </a:r>
            <a:endParaRPr b="0" lang="sr-Latn-RS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7" dur="indefinite" restart="never" nodeType="tmRoot">
          <p:childTnLst>
            <p:seq>
              <p:cTn id="138" dur="indefinite" nodeType="mainSeq">
                <p:childTnLst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5" dur="500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" dur="500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7" dur="500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Application>LibreOffice/7.0.1.2$Windows_X86_64 LibreOffice_project/7cbcfc562f6eb6708b5ff7d7397325de9e764452</Application>
  <Words>528</Words>
  <Paragraphs>81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2022-05-09T08:33:05Z</dcterms:created>
  <dc:creator>Goran</dc:creator>
  <dc:description/>
  <dc:language>hr-HR</dc:language>
  <cp:lastModifiedBy>Goran</cp:lastModifiedBy>
  <dcterms:modified xsi:type="dcterms:W3CDTF">2022-05-25T09:33:41Z</dcterms:modified>
  <cp:revision>50</cp:revision>
  <dc:subject/>
  <dc:title>PowerPoint prezentacija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