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3" r:id="rId6"/>
    <p:sldId id="267" r:id="rId7"/>
    <p:sldId id="258" r:id="rId8"/>
    <p:sldId id="260" r:id="rId9"/>
    <p:sldId id="261" r:id="rId10"/>
    <p:sldId id="270" r:id="rId11"/>
    <p:sldId id="269" r:id="rId12"/>
    <p:sldId id="272" r:id="rId13"/>
    <p:sldId id="271" r:id="rId14"/>
    <p:sldId id="263" r:id="rId15"/>
    <p:sldId id="262" r:id="rId16"/>
    <p:sldId id="264" r:id="rId17"/>
  </p:sldIdLst>
  <p:sldSz cx="10693400" cy="7556500"/>
  <p:notesSz cx="10693400" cy="75565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D62A"/>
    <a:srgbClr val="E84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43" autoAdjust="0"/>
  </p:normalViewPr>
  <p:slideViewPr>
    <p:cSldViewPr>
      <p:cViewPr varScale="1">
        <p:scale>
          <a:sx n="64" d="100"/>
          <a:sy n="64" d="100"/>
        </p:scale>
        <p:origin x="140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Click="0" advTm="9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7115" y="348995"/>
            <a:ext cx="888491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0379" y="1870963"/>
            <a:ext cx="24955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9055" y="1502149"/>
            <a:ext cx="6511290" cy="179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Click="0" advTm="900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13100" y="1797050"/>
            <a:ext cx="66262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sz="4800" b="1" dirty="0">
                <a:cs typeface="Arial" charset="0"/>
              </a:rPr>
              <a:t>Kako je to biti pomoćnik u nastavi ?</a:t>
            </a:r>
          </a:p>
          <a:p>
            <a:pPr algn="ctr" eaLnBrk="1" hangingPunct="1"/>
            <a:endParaRPr lang="hr-HR" sz="3200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hr-HR" sz="3200" dirty="0">
                <a:cs typeface="Arial" charset="0"/>
              </a:rPr>
              <a:t>Projekt “Ja mogu” iz perspektive pomoćnika u nastavi</a:t>
            </a:r>
          </a:p>
          <a:p>
            <a:pPr algn="ctr" eaLnBrk="1" hangingPunct="1"/>
            <a:endParaRPr lang="hr-HR" sz="3600" dirty="0">
              <a:latin typeface="Latha" pitchFamily="34" charset="0"/>
            </a:endParaRPr>
          </a:p>
          <a:p>
            <a:pPr algn="r" eaLnBrk="1" hangingPunct="1"/>
            <a:endParaRPr lang="hr-HR" dirty="0">
              <a:latin typeface="Latha" pitchFamily="34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slow" advClick="0" advTm="9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08300" y="882650"/>
            <a:ext cx="2362201" cy="615553"/>
          </a:xfrm>
        </p:spPr>
        <p:txBody>
          <a:bodyPr/>
          <a:lstStyle/>
          <a:p>
            <a:r>
              <a:rPr lang="hr-HR" dirty="0"/>
              <a:t>Oslonac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4"/>
          </p:nvPr>
        </p:nvSpPr>
        <p:spPr>
          <a:xfrm>
            <a:off x="2984500" y="1797050"/>
            <a:ext cx="5571490" cy="220060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uvijek si spreman pružiti pomoć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dati savjet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utješiti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ohrabriti</a:t>
            </a:r>
          </a:p>
        </p:txBody>
      </p:sp>
      <p:sp>
        <p:nvSpPr>
          <p:cNvPr id="5" name="Pravokutnik 4"/>
          <p:cNvSpPr/>
          <p:nvPr/>
        </p:nvSpPr>
        <p:spPr>
          <a:xfrm rot="20702290">
            <a:off x="3268991" y="5311450"/>
            <a:ext cx="3734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 to možeš!</a:t>
            </a:r>
          </a:p>
        </p:txBody>
      </p:sp>
      <p:sp>
        <p:nvSpPr>
          <p:cNvPr id="6" name="Pravokutnik 5"/>
          <p:cNvSpPr/>
          <p:nvPr/>
        </p:nvSpPr>
        <p:spPr>
          <a:xfrm rot="1569385">
            <a:off x="7707311" y="4819253"/>
            <a:ext cx="2517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Bravo!</a:t>
            </a:r>
          </a:p>
        </p:txBody>
      </p:sp>
      <p:sp>
        <p:nvSpPr>
          <p:cNvPr id="7" name="Pravokutnik 6"/>
          <p:cNvSpPr/>
          <p:nvPr/>
        </p:nvSpPr>
        <p:spPr>
          <a:xfrm>
            <a:off x="6261100" y="5988050"/>
            <a:ext cx="26244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Odlično!</a:t>
            </a:r>
          </a:p>
        </p:txBody>
      </p:sp>
      <p:sp>
        <p:nvSpPr>
          <p:cNvPr id="8" name="Pravokutnik 7"/>
          <p:cNvSpPr/>
          <p:nvPr/>
        </p:nvSpPr>
        <p:spPr>
          <a:xfrm rot="20851861">
            <a:off x="8088893" y="3381899"/>
            <a:ext cx="207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Super!</a:t>
            </a:r>
          </a:p>
        </p:txBody>
      </p:sp>
      <p:sp>
        <p:nvSpPr>
          <p:cNvPr id="11" name="Pravokutnik 10"/>
          <p:cNvSpPr/>
          <p:nvPr/>
        </p:nvSpPr>
        <p:spPr>
          <a:xfrm rot="20919627">
            <a:off x="4847843" y="2644894"/>
            <a:ext cx="4831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Učini to ovako…</a:t>
            </a:r>
            <a:endParaRPr lang="hr-HR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2832100" y="4006850"/>
            <a:ext cx="52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Sve će biti u redu.</a:t>
            </a:r>
            <a:endParaRPr lang="hr-H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84500" y="958850"/>
            <a:ext cx="3810000" cy="615553"/>
          </a:xfrm>
        </p:spPr>
        <p:txBody>
          <a:bodyPr/>
          <a:lstStyle/>
          <a:p>
            <a:r>
              <a:rPr lang="hr-HR" dirty="0"/>
              <a:t>Produžena ruka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4"/>
          </p:nvPr>
        </p:nvSpPr>
        <p:spPr>
          <a:xfrm>
            <a:off x="2908300" y="1873250"/>
            <a:ext cx="7485380" cy="16312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tu si da pomogneš savladati prepreke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otkloniti poteškoće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objasniti nejasnoće</a:t>
            </a:r>
          </a:p>
        </p:txBody>
      </p:sp>
      <p:pic>
        <p:nvPicPr>
          <p:cNvPr id="4" name="Slika 3" descr="preuz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4700" y="4540250"/>
            <a:ext cx="4054566" cy="1552575"/>
          </a:xfrm>
          <a:prstGeom prst="rect">
            <a:avLst/>
          </a:prstGeom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 descr="ru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300" y="1122502"/>
            <a:ext cx="398365" cy="855561"/>
          </a:xfrm>
          <a:prstGeom prst="rect">
            <a:avLst/>
          </a:prstGeom>
        </p:spPr>
      </p:pic>
      <p:pic>
        <p:nvPicPr>
          <p:cNvPr id="27" name="Slika 26" descr="penc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1701" y="1339850"/>
            <a:ext cx="527392" cy="705566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4"/>
          </p:nvPr>
        </p:nvSpPr>
        <p:spPr>
          <a:xfrm>
            <a:off x="2832100" y="2025650"/>
            <a:ext cx="7485380" cy="261610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pomaže da se dijete pripremi za praćenje nastave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dodatno pojašnjava gradivo koje se uči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pomaže kod rješavanja zadataka</a:t>
            </a:r>
          </a:p>
          <a:p>
            <a:pPr>
              <a:spcBef>
                <a:spcPts val="600"/>
              </a:spcBef>
            </a:pPr>
            <a:r>
              <a:rPr lang="hr-HR" sz="3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2908300" y="958850"/>
            <a:ext cx="2286000" cy="615553"/>
          </a:xfrm>
        </p:spPr>
        <p:txBody>
          <a:bodyPr/>
          <a:lstStyle/>
          <a:p>
            <a:r>
              <a:rPr lang="hr-HR" dirty="0"/>
              <a:t>Vodič</a:t>
            </a:r>
          </a:p>
        </p:txBody>
      </p:sp>
      <p:pic>
        <p:nvPicPr>
          <p:cNvPr id="8" name="Slika 7" descr="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7900" y="4883150"/>
            <a:ext cx="828675" cy="1638300"/>
          </a:xfrm>
          <a:prstGeom prst="rect">
            <a:avLst/>
          </a:prstGeom>
        </p:spPr>
      </p:pic>
      <p:pic>
        <p:nvPicPr>
          <p:cNvPr id="9" name="Slika 8" descr="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9100" y="4845050"/>
            <a:ext cx="971550" cy="1638300"/>
          </a:xfrm>
          <a:prstGeom prst="rect">
            <a:avLst/>
          </a:prstGeom>
        </p:spPr>
      </p:pic>
      <p:pic>
        <p:nvPicPr>
          <p:cNvPr id="10" name="Slika 9" descr="c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5100" y="4845050"/>
            <a:ext cx="828675" cy="1638300"/>
          </a:xfrm>
          <a:prstGeom prst="rect">
            <a:avLst/>
          </a:prstGeom>
        </p:spPr>
      </p:pic>
      <p:pic>
        <p:nvPicPr>
          <p:cNvPr id="11" name="Slika 10" descr="c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51900" y="4845050"/>
            <a:ext cx="828675" cy="1638300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6718300" y="5378450"/>
            <a:ext cx="914400" cy="457200"/>
            <a:chOff x="6718300" y="5378450"/>
            <a:chExt cx="914400" cy="457200"/>
          </a:xfrm>
        </p:grpSpPr>
        <p:sp>
          <p:nvSpPr>
            <p:cNvPr id="12" name="Dijagram toka: Postupak 11"/>
            <p:cNvSpPr/>
            <p:nvPr/>
          </p:nvSpPr>
          <p:spPr>
            <a:xfrm>
              <a:off x="6718300" y="5378450"/>
              <a:ext cx="914400" cy="1524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Dijagram toka: Postupak 12"/>
            <p:cNvSpPr/>
            <p:nvPr/>
          </p:nvSpPr>
          <p:spPr>
            <a:xfrm>
              <a:off x="6718300" y="5683250"/>
              <a:ext cx="914400" cy="1524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4432300" y="5226050"/>
            <a:ext cx="914400" cy="914400"/>
            <a:chOff x="4432300" y="5226050"/>
            <a:chExt cx="914400" cy="914400"/>
          </a:xfrm>
        </p:grpSpPr>
        <p:sp>
          <p:nvSpPr>
            <p:cNvPr id="14" name="Dijagram toka: Postupak 13"/>
            <p:cNvSpPr/>
            <p:nvPr/>
          </p:nvSpPr>
          <p:spPr>
            <a:xfrm>
              <a:off x="4432300" y="5607050"/>
              <a:ext cx="914400" cy="152400"/>
            </a:xfrm>
            <a:prstGeom prst="flowChartProcess">
              <a:avLst/>
            </a:prstGeom>
            <a:solidFill>
              <a:srgbClr val="2AD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Dijagram toka: Postupak 14"/>
            <p:cNvSpPr/>
            <p:nvPr/>
          </p:nvSpPr>
          <p:spPr>
            <a:xfrm rot="5400000">
              <a:off x="4432300" y="5607050"/>
              <a:ext cx="914400" cy="152400"/>
            </a:xfrm>
            <a:prstGeom prst="flowChartProcess">
              <a:avLst/>
            </a:prstGeom>
            <a:solidFill>
              <a:srgbClr val="2AD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1" name="Pravokutnik 20"/>
          <p:cNvSpPr/>
          <p:nvPr/>
        </p:nvSpPr>
        <p:spPr>
          <a:xfrm rot="19499644">
            <a:off x="8909646" y="348716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</p:txBody>
      </p:sp>
      <p:sp>
        <p:nvSpPr>
          <p:cNvPr id="22" name="Pravokutnik 21"/>
          <p:cNvSpPr/>
          <p:nvPr/>
        </p:nvSpPr>
        <p:spPr>
          <a:xfrm rot="1437792">
            <a:off x="9776728" y="301653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</a:p>
        </p:txBody>
      </p:sp>
      <p:sp>
        <p:nvSpPr>
          <p:cNvPr id="23" name="Pravokutnik 22"/>
          <p:cNvSpPr/>
          <p:nvPr/>
        </p:nvSpPr>
        <p:spPr>
          <a:xfrm rot="1793728">
            <a:off x="9807292" y="385432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</a:p>
        </p:txBody>
      </p:sp>
      <p:pic>
        <p:nvPicPr>
          <p:cNvPr id="26" name="Slika 25" descr="notebook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35364">
            <a:off x="6502081" y="896928"/>
            <a:ext cx="825267" cy="1038072"/>
          </a:xfrm>
          <a:prstGeom prst="rect">
            <a:avLst/>
          </a:prstGeom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4"/>
          </p:nvPr>
        </p:nvSpPr>
        <p:spPr>
          <a:xfrm>
            <a:off x="2984500" y="1492250"/>
            <a:ext cx="6705600" cy="344709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objašnjava norme i standarde lijepog ponašanja te pomaže da ih dijete usvoji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ohrabruje dijete da izađe iz socijalne izolacije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potiče toleranciju okoline prema svima koji su drugačiji </a:t>
            </a:r>
          </a:p>
          <a:p>
            <a:r>
              <a:rPr lang="hr-HR" sz="3200" dirty="0">
                <a:solidFill>
                  <a:schemeClr val="bg1"/>
                </a:solidFill>
                <a:latin typeface="+mn-lt"/>
              </a:rPr>
              <a:t>.</a:t>
            </a:r>
            <a:r>
              <a:rPr lang="hr-HR" sz="3200" dirty="0">
                <a:latin typeface="+mn-lt"/>
              </a:rPr>
              <a:t> </a:t>
            </a:r>
          </a:p>
        </p:txBody>
      </p:sp>
      <p:pic>
        <p:nvPicPr>
          <p:cNvPr id="4" name="Picture 4" descr="toleranci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4341994"/>
            <a:ext cx="4008437" cy="309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984500" y="1644650"/>
            <a:ext cx="671036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 Rješava probleme na razumljiv i djetetu prihvatljiv način.</a:t>
            </a:r>
          </a:p>
        </p:txBody>
      </p:sp>
      <p:pic>
        <p:nvPicPr>
          <p:cNvPr id="9" name="Picture 5" descr="856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900" y="3473450"/>
            <a:ext cx="4114800" cy="305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 txBox="1">
            <a:spLocks/>
          </p:cNvSpPr>
          <p:nvPr/>
        </p:nvSpPr>
        <p:spPr>
          <a:xfrm>
            <a:off x="2908300" y="1873250"/>
            <a:ext cx="6729412" cy="5216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hr-HR" sz="3200" kern="0" dirty="0">
                <a:cs typeface="Arial"/>
              </a:rPr>
              <a:t> on je neposredna pomoć učiteljici u radu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hr-HR" sz="3200" kern="0" dirty="0">
                <a:cs typeface="Arial"/>
              </a:rPr>
              <a:t> rezultat je kvalitetnija razina nastave u razredu</a:t>
            </a:r>
          </a:p>
          <a:p>
            <a:pPr lvl="0">
              <a:spcBef>
                <a:spcPts val="1800"/>
              </a:spcBef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Pravokutnik 5"/>
          <p:cNvSpPr/>
          <p:nvPr/>
        </p:nvSpPr>
        <p:spPr>
          <a:xfrm rot="20353682">
            <a:off x="4828974" y="4481952"/>
            <a:ext cx="4567796" cy="9255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hr-H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hr-HR" sz="5400" b="1" cap="none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hr-HR" sz="54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hr-HR" sz="5400" b="1" cap="none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hr-HR" sz="5400" b="1" cap="none" spc="50" dirty="0">
                <a:ln w="11430"/>
                <a:solidFill>
                  <a:srgbClr val="E840E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hr-H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r-HR" sz="5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hr-H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hr-HR" sz="5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2908300" y="958850"/>
            <a:ext cx="22860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Suradnik</a:t>
            </a:r>
          </a:p>
        </p:txBody>
      </p:sp>
      <p:pic>
        <p:nvPicPr>
          <p:cNvPr id="9" name="Slika 8" descr="team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9300" y="5530850"/>
            <a:ext cx="1557528" cy="1487424"/>
          </a:xfrm>
          <a:prstGeom prst="rect">
            <a:avLst/>
          </a:prstGeom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2"/>
          <p:cNvSpPr txBox="1">
            <a:spLocks/>
          </p:cNvSpPr>
          <p:nvPr/>
        </p:nvSpPr>
        <p:spPr>
          <a:xfrm>
            <a:off x="3136900" y="1492250"/>
            <a:ext cx="6240462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Hvala na pažnji!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r-HR" sz="2000" b="1" kern="0" dirty="0"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r-HR" sz="2000" b="1" kern="0" dirty="0"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Prezentaciju izradio: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kern="0" dirty="0">
                <a:cs typeface="Arial"/>
              </a:rPr>
              <a:t>                           </a:t>
            </a: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Goran Pokos</a:t>
            </a:r>
          </a:p>
        </p:txBody>
      </p:sp>
      <p:pic>
        <p:nvPicPr>
          <p:cNvPr id="9" name="Picture 3" descr="SPEDLOGO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300" y="2787650"/>
            <a:ext cx="37703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89301" y="1263650"/>
            <a:ext cx="4419600" cy="615553"/>
          </a:xfrm>
        </p:spPr>
        <p:txBody>
          <a:bodyPr/>
          <a:lstStyle/>
          <a:p>
            <a:r>
              <a:rPr lang="hr-HR" dirty="0">
                <a:latin typeface="+mn-lt"/>
              </a:rPr>
              <a:t>Kakav je to posao?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13100" y="2101850"/>
            <a:ext cx="6448425" cy="27392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 izazovan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 zanimljiv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odgovoran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3200" kern="0" dirty="0">
                <a:solidFill>
                  <a:schemeClr val="bg1"/>
                </a:solidFill>
                <a:latin typeface="+mj-lt"/>
                <a:cs typeface="Arial"/>
              </a:rPr>
              <a:t>.</a:t>
            </a: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4"/>
          <p:cNvSpPr/>
          <p:nvPr/>
        </p:nvSpPr>
        <p:spPr>
          <a:xfrm rot="20989958">
            <a:off x="2898057" y="4781077"/>
            <a:ext cx="716843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 pomažem djeci s posebnim potrebama.</a:t>
            </a:r>
          </a:p>
          <a:p>
            <a:pPr>
              <a:defRPr/>
            </a:pPr>
            <a:r>
              <a:rPr lang="hr-H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Činim time više nego što možeš zamisliti.</a:t>
            </a:r>
          </a:p>
          <a:p>
            <a:pPr>
              <a:defRPr/>
            </a:pPr>
            <a:r>
              <a:rPr lang="hr-H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koja je tvoja </a:t>
            </a:r>
            <a:r>
              <a:rPr lang="hr-HR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supermoć</a:t>
            </a:r>
            <a:r>
              <a:rPr lang="hr-H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5" descr="14623206_s-294x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0300" y="2482850"/>
            <a:ext cx="2247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4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5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45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984500" y="1568450"/>
            <a:ext cx="7239000" cy="43550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Svaki dan je nova priča. Svaki školski sat novo poglavlje s pregršt izazova.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</a:t>
            </a:r>
            <a:r>
              <a:rPr lang="hr-HR" sz="2800" dirty="0">
                <a:latin typeface="+mn-lt"/>
              </a:rPr>
              <a:t>na zbivanja u danu utječe:  </a:t>
            </a:r>
          </a:p>
          <a:p>
            <a:r>
              <a:rPr lang="hr-HR" sz="2800" dirty="0">
                <a:latin typeface="+mn-lt"/>
              </a:rPr>
              <a:t> - ono što se dogodilo jučer</a:t>
            </a:r>
          </a:p>
          <a:p>
            <a:pPr>
              <a:buFontTx/>
              <a:buChar char="-"/>
            </a:pPr>
            <a:r>
              <a:rPr lang="hr-HR" sz="2800" dirty="0">
                <a:latin typeface="+mn-lt"/>
              </a:rPr>
              <a:t> što se događa ovog trenutka</a:t>
            </a:r>
          </a:p>
          <a:p>
            <a:pPr>
              <a:buFontTx/>
              <a:buChar char="-"/>
            </a:pPr>
            <a:r>
              <a:rPr lang="hr-HR" sz="2800" dirty="0">
                <a:latin typeface="+mn-lt"/>
              </a:rPr>
              <a:t> što bi se moglo dogoditi za 5 minuta</a:t>
            </a:r>
          </a:p>
          <a:p>
            <a:pPr>
              <a:spcBef>
                <a:spcPts val="600"/>
              </a:spcBef>
            </a:pP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Morate biti spremni na nepredvidljivo</a:t>
            </a:r>
            <a:r>
              <a:rPr lang="hr-HR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hr-HR" sz="3200" b="1" i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hr-HR" sz="3200" dirty="0">
              <a:latin typeface="+mn-l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908300" y="958850"/>
            <a:ext cx="2286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Izazovan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7861300" y="4540250"/>
            <a:ext cx="2667000" cy="2819400"/>
            <a:chOff x="7861300" y="2940050"/>
            <a:chExt cx="2667000" cy="2819400"/>
          </a:xfrm>
        </p:grpSpPr>
        <p:grpSp>
          <p:nvGrpSpPr>
            <p:cNvPr id="12" name="Grupa 11"/>
            <p:cNvGrpSpPr/>
            <p:nvPr/>
          </p:nvGrpSpPr>
          <p:grpSpPr>
            <a:xfrm>
              <a:off x="7861300" y="2940050"/>
              <a:ext cx="2667000" cy="2819400"/>
              <a:chOff x="7708900" y="3473450"/>
              <a:chExt cx="2667000" cy="2819400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7708900" y="3473450"/>
                <a:ext cx="2667000" cy="1981200"/>
                <a:chOff x="6718300" y="5302250"/>
                <a:chExt cx="2667000" cy="1981200"/>
              </a:xfrm>
            </p:grpSpPr>
            <p:sp>
              <p:nvSpPr>
                <p:cNvPr id="4" name="Dijagram toka: Izdvajanje 3"/>
                <p:cNvSpPr/>
                <p:nvPr/>
              </p:nvSpPr>
              <p:spPr>
                <a:xfrm>
                  <a:off x="6718300" y="5302250"/>
                  <a:ext cx="2667000" cy="1981200"/>
                </a:xfrm>
                <a:prstGeom prst="flowChartExtra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5" name="Dijagram toka: Izdvajanje 4"/>
                <p:cNvSpPr/>
                <p:nvPr/>
              </p:nvSpPr>
              <p:spPr>
                <a:xfrm>
                  <a:off x="7023100" y="5530850"/>
                  <a:ext cx="2057400" cy="1600200"/>
                </a:xfrm>
                <a:prstGeom prst="flowChartExtra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6" name="Pravokutnik 5"/>
                <p:cNvSpPr/>
                <p:nvPr/>
              </p:nvSpPr>
              <p:spPr>
                <a:xfrm>
                  <a:off x="7861300" y="5607050"/>
                  <a:ext cx="369012" cy="15696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hr-HR" sz="9600" b="1" cap="none" spc="0" dirty="0">
                      <a:ln w="17780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</a:rPr>
                    <a:t>I</a:t>
                  </a:r>
                </a:p>
              </p:txBody>
            </p:sp>
          </p:grpSp>
          <p:sp>
            <p:nvSpPr>
              <p:cNvPr id="10" name="Pravokutnik 9"/>
              <p:cNvSpPr/>
              <p:nvPr/>
            </p:nvSpPr>
            <p:spPr>
              <a:xfrm>
                <a:off x="7708900" y="5454650"/>
                <a:ext cx="2667000" cy="838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1" name="Pravokutnik 10"/>
            <p:cNvSpPr/>
            <p:nvPr/>
          </p:nvSpPr>
          <p:spPr>
            <a:xfrm>
              <a:off x="8318500" y="4921250"/>
              <a:ext cx="176875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Izazov</a:t>
              </a:r>
            </a:p>
            <a:p>
              <a:pPr algn="ctr"/>
              <a:r>
                <a:rPr lang="hr-HR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pred vama</a:t>
              </a:r>
            </a:p>
          </p:txBody>
        </p:sp>
      </p:grpSp>
      <p:pic>
        <p:nvPicPr>
          <p:cNvPr id="13" name="Slika 12" descr="6TrooeX8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1500" y="5607050"/>
            <a:ext cx="1752600" cy="1445895"/>
          </a:xfrm>
          <a:prstGeom prst="rect">
            <a:avLst/>
          </a:prstGeom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869055" y="1502149"/>
            <a:ext cx="6511290" cy="4139595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svaki dan naučiš nešto novo: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r-HR" sz="3200" b="1" dirty="0">
                <a:latin typeface="+mn-lt"/>
              </a:rPr>
              <a:t> </a:t>
            </a:r>
            <a:r>
              <a:rPr lang="hr-HR" sz="3200" dirty="0">
                <a:latin typeface="+mn-lt"/>
              </a:rPr>
              <a:t>o djetetu s kojim radiš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r-HR" sz="3200" dirty="0">
                <a:latin typeface="+mn-lt"/>
              </a:rPr>
              <a:t> o sebi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r-HR" sz="3200" dirty="0">
                <a:latin typeface="+mn-lt"/>
              </a:rPr>
              <a:t> o granicama koje si dostigao i o putu koji je pred tobom</a:t>
            </a:r>
          </a:p>
          <a:p>
            <a:pPr>
              <a:spcBef>
                <a:spcPts val="600"/>
              </a:spcBef>
            </a:pPr>
            <a:r>
              <a:rPr lang="hr-HR" sz="3200" dirty="0">
                <a:solidFill>
                  <a:schemeClr val="bg1"/>
                </a:solidFill>
                <a:latin typeface="+mn-lt"/>
              </a:rPr>
              <a:t>.</a:t>
            </a:r>
            <a:r>
              <a:rPr lang="hr-HR" sz="3200" dirty="0">
                <a:latin typeface="+mn-lt"/>
              </a:rPr>
              <a:t> 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hr-HR" sz="3200" dirty="0">
              <a:latin typeface="+mn-lt"/>
            </a:endParaRPr>
          </a:p>
          <a:p>
            <a:endParaRPr lang="hr-HR" dirty="0"/>
          </a:p>
        </p:txBody>
      </p:sp>
      <p:pic>
        <p:nvPicPr>
          <p:cNvPr id="4" name="Slika 3" descr="interesting-2-1sst4cb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4500" y="4311650"/>
            <a:ext cx="2343350" cy="2343350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908300" y="958850"/>
            <a:ext cx="2286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Zanimljiv</a:t>
            </a: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4"/>
          </p:nvPr>
        </p:nvSpPr>
        <p:spPr>
          <a:xfrm>
            <a:off x="2908300" y="1568450"/>
            <a:ext cx="7485380" cy="196977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3200" dirty="0">
                <a:latin typeface="+mn-lt"/>
              </a:rPr>
              <a:t> bez obzira na poteškoće djeteta moraš uvijek biti:</a:t>
            </a:r>
          </a:p>
          <a:p>
            <a:r>
              <a:rPr lang="hr-HR" sz="3200" dirty="0">
                <a:latin typeface="+mn-lt"/>
              </a:rPr>
              <a:t>- </a:t>
            </a:r>
            <a:r>
              <a:rPr lang="hr-HR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maksimalno koncentriran</a:t>
            </a:r>
          </a:p>
          <a:p>
            <a:r>
              <a:rPr lang="hr-HR" sz="3200" dirty="0">
                <a:latin typeface="+mn-lt"/>
              </a:rPr>
              <a:t>- </a:t>
            </a:r>
            <a:r>
              <a:rPr lang="hr-HR" sz="3200" dirty="0">
                <a:solidFill>
                  <a:srgbClr val="FFC000"/>
                </a:solidFill>
                <a:latin typeface="+mn-lt"/>
              </a:rPr>
              <a:t>spreman pomoći</a:t>
            </a:r>
          </a:p>
        </p:txBody>
      </p:sp>
      <p:pic>
        <p:nvPicPr>
          <p:cNvPr id="4" name="Picture 4" descr="iStock-painted-hands-smaller-vers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0" y="3930650"/>
            <a:ext cx="43084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908300" y="1568450"/>
            <a:ext cx="6973445" cy="51706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800" dirty="0">
                <a:latin typeface="+mn-lt"/>
              </a:rPr>
              <a:t> ne postoji obrazac ponašanja ili funkcioniranja djeteta po kojem se ja kao pomoćnik mogu prilagoditi i sukladno njemu poduzimati aktivnosti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>
                <a:latin typeface="+mn-lt"/>
              </a:rPr>
              <a:t> jer svaki dan je:</a:t>
            </a:r>
          </a:p>
          <a:p>
            <a:r>
              <a:rPr lang="hr-HR" sz="2800" dirty="0">
                <a:latin typeface="+mn-lt"/>
              </a:rPr>
              <a:t>- </a:t>
            </a:r>
            <a:r>
              <a:rPr lang="hr-H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drugačiji</a:t>
            </a:r>
          </a:p>
          <a:p>
            <a:r>
              <a:rPr lang="hr-HR" sz="2800" dirty="0">
                <a:latin typeface="+mn-lt"/>
              </a:rPr>
              <a:t>- </a:t>
            </a:r>
            <a:r>
              <a:rPr lang="hr-HR" sz="2800" dirty="0">
                <a:solidFill>
                  <a:srgbClr val="C00000"/>
                </a:solidFill>
                <a:latin typeface="+mn-lt"/>
              </a:rPr>
              <a:t>nepredvidljiv</a:t>
            </a:r>
          </a:p>
          <a:p>
            <a:pPr>
              <a:buFontTx/>
              <a:buChar char="-"/>
            </a:pPr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isprepleten novim – starim poteškoćama</a:t>
            </a:r>
          </a:p>
          <a:p>
            <a:r>
              <a:rPr lang="hr-HR" sz="28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hr-HR" sz="2800" dirty="0">
              <a:latin typeface="+mn-lt"/>
            </a:endParaRPr>
          </a:p>
          <a:p>
            <a:r>
              <a:rPr lang="hr-HR" sz="2800" dirty="0">
                <a:latin typeface="+mn-lt"/>
              </a:rPr>
              <a:t> </a:t>
            </a:r>
          </a:p>
          <a:p>
            <a:endParaRPr lang="hr-HR" sz="2800" dirty="0">
              <a:latin typeface="+mn-lt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2908300" y="958850"/>
            <a:ext cx="2286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Odgovoran</a:t>
            </a:r>
          </a:p>
        </p:txBody>
      </p:sp>
      <p:grpSp>
        <p:nvGrpSpPr>
          <p:cNvPr id="20" name="Grupa 19"/>
          <p:cNvGrpSpPr/>
          <p:nvPr/>
        </p:nvGrpSpPr>
        <p:grpSpPr>
          <a:xfrm>
            <a:off x="6794500" y="4921250"/>
            <a:ext cx="3564039" cy="2482850"/>
            <a:chOff x="6796766" y="4692650"/>
            <a:chExt cx="3640239" cy="2711450"/>
          </a:xfrm>
        </p:grpSpPr>
        <p:sp>
          <p:nvSpPr>
            <p:cNvPr id="13" name="Pravokutnik 12"/>
            <p:cNvSpPr/>
            <p:nvPr/>
          </p:nvSpPr>
          <p:spPr>
            <a:xfrm rot="20628814">
              <a:off x="6796766" y="5483415"/>
              <a:ext cx="3640239" cy="10805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Zvijezda s 10 krakova 8"/>
            <p:cNvSpPr/>
            <p:nvPr/>
          </p:nvSpPr>
          <p:spPr>
            <a:xfrm>
              <a:off x="6870700" y="4692650"/>
              <a:ext cx="3189513" cy="271145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Dijagram toka: Poveznik 10"/>
            <p:cNvSpPr/>
            <p:nvPr/>
          </p:nvSpPr>
          <p:spPr>
            <a:xfrm rot="21360043">
              <a:off x="7407712" y="5064190"/>
              <a:ext cx="2174668" cy="187577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Dijagram toka: Poveznik 11"/>
            <p:cNvSpPr/>
            <p:nvPr/>
          </p:nvSpPr>
          <p:spPr>
            <a:xfrm rot="21360043">
              <a:off x="7552690" y="5208480"/>
              <a:ext cx="1884712" cy="158719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Pravokutnik 13"/>
            <p:cNvSpPr/>
            <p:nvPr/>
          </p:nvSpPr>
          <p:spPr>
            <a:xfrm rot="20628814">
              <a:off x="6975086" y="5666605"/>
              <a:ext cx="3255358" cy="665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Pravokutnik 14"/>
            <p:cNvSpPr/>
            <p:nvPr/>
          </p:nvSpPr>
          <p:spPr>
            <a:xfrm rot="20591451">
              <a:off x="7194461" y="5703918"/>
              <a:ext cx="2859740" cy="55365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hr-HR" sz="32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ODGOVORNOST</a:t>
              </a:r>
            </a:p>
          </p:txBody>
        </p:sp>
      </p:grpSp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2908300" y="349250"/>
            <a:ext cx="7315200" cy="6705600"/>
            <a:chOff x="2146300" y="501650"/>
            <a:chExt cx="8382000" cy="6409730"/>
          </a:xfrm>
        </p:grpSpPr>
        <p:sp>
          <p:nvSpPr>
            <p:cNvPr id="5" name="Rectangle 9"/>
            <p:cNvSpPr/>
            <p:nvPr/>
          </p:nvSpPr>
          <p:spPr>
            <a:xfrm>
              <a:off x="3517900" y="501650"/>
              <a:ext cx="439876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r-HR" sz="54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Down</a:t>
              </a:r>
              <a:r>
                <a:rPr lang="hr-HR" sz="5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sindrom</a:t>
              </a:r>
              <a:endPara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2146300" y="1644651"/>
              <a:ext cx="8382000" cy="6472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hr-H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            </a:t>
              </a:r>
              <a:r>
                <a:rPr kumimoji="0" lang="hr-HR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/>
                </a:rPr>
                <a:t>Poremećaji u ponašanju</a:t>
              </a:r>
            </a:p>
          </p:txBody>
        </p:sp>
        <p:sp>
          <p:nvSpPr>
            <p:cNvPr id="7" name="Rectangle 8"/>
            <p:cNvSpPr/>
            <p:nvPr/>
          </p:nvSpPr>
          <p:spPr>
            <a:xfrm>
              <a:off x="2908300" y="2482850"/>
              <a:ext cx="3149517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r-HR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Disgrafija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 rot="19874127">
              <a:off x="2893398" y="3342723"/>
              <a:ext cx="507735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r-HR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Posebne potrebe</a:t>
              </a: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Rectangle 3"/>
            <p:cNvSpPr/>
            <p:nvPr/>
          </p:nvSpPr>
          <p:spPr>
            <a:xfrm rot="1269989">
              <a:off x="8039623" y="2949713"/>
              <a:ext cx="191430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r-HR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ADHD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" name="Rectangle 4"/>
            <p:cNvSpPr/>
            <p:nvPr/>
          </p:nvSpPr>
          <p:spPr>
            <a:xfrm>
              <a:off x="6718300" y="4159250"/>
              <a:ext cx="2873544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hr-HR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Disleksija</a:t>
              </a:r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Rectangle 5"/>
            <p:cNvSpPr/>
            <p:nvPr/>
          </p:nvSpPr>
          <p:spPr>
            <a:xfrm>
              <a:off x="3746500" y="5149850"/>
              <a:ext cx="3638550" cy="88259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hr-HR" sz="5400" b="1" dirty="0">
                  <a:ln/>
                  <a:solidFill>
                    <a:schemeClr val="accent3">
                      <a:shade val="30000"/>
                      <a:satMod val="115000"/>
                    </a:schemeClr>
                  </a:solidFill>
                </a:rPr>
                <a:t>Autizam</a:t>
              </a:r>
              <a:endParaRPr lang="en-US" sz="5400" b="1" dirty="0">
                <a:ln/>
                <a:solidFill>
                  <a:schemeClr val="accent3">
                    <a:shade val="30000"/>
                    <a:satMod val="115000"/>
                  </a:schemeClr>
                </a:solidFill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3213100" y="5988050"/>
              <a:ext cx="6645345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r-HR" sz="5400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Aspergerov</a:t>
              </a:r>
              <a:r>
                <a:rPr lang="hr-HR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poremećaj</a:t>
              </a:r>
              <a:endPara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 txBox="1">
            <a:spLocks/>
          </p:cNvSpPr>
          <p:nvPr/>
        </p:nvSpPr>
        <p:spPr>
          <a:xfrm>
            <a:off x="3213100" y="1568450"/>
            <a:ext cx="6727825" cy="178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hr-HR" sz="2800" kern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hr-HR" sz="3200" dirty="0">
                <a:solidFill>
                  <a:srgbClr val="FF0000"/>
                </a:solidFill>
              </a:rPr>
              <a:t>ijete mora u svakom trenutku dobro funkcionirati u razredu na nastavi, među svojim vršnjacima.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4" descr="koncentraci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3016250"/>
            <a:ext cx="3821113" cy="378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2908300" y="882650"/>
            <a:ext cx="62436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 dirty="0"/>
              <a:t>Što je pomoćnik u nastavi?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08300" y="1797050"/>
            <a:ext cx="6637337" cy="2508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 produžena ruka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 oslonac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 vodič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kern="0" dirty="0">
                <a:cs typeface="Arial"/>
              </a:rPr>
              <a:t> suradnik</a:t>
            </a: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3" descr="SpecialEducationM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900" y="3092450"/>
            <a:ext cx="4467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387</Words>
  <Application>Microsoft Office PowerPoint</Application>
  <PresentationFormat>Prilagođeno</PresentationFormat>
  <Paragraphs>102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Latha</vt:lpstr>
      <vt:lpstr>Office Theme</vt:lpstr>
      <vt:lpstr>PowerPoint prezentacija</vt:lpstr>
      <vt:lpstr>Kakav je to posao?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Oslonac</vt:lpstr>
      <vt:lpstr>Produžena ruka</vt:lpstr>
      <vt:lpstr>Vodič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Ja mogu_uvodna i radionica [Na\350in kompatibilnosti])</dc:title>
  <dc:creator>Martina</dc:creator>
  <cp:lastModifiedBy>Darko Krznar</cp:lastModifiedBy>
  <cp:revision>180</cp:revision>
  <dcterms:created xsi:type="dcterms:W3CDTF">2018-03-05T12:59:28Z</dcterms:created>
  <dcterms:modified xsi:type="dcterms:W3CDTF">2025-04-28T07:40:53Z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2018-03-05T00:00:00Z</vt:filetime>
  </property>
</Properties>
</file>